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455" r:id="rId2"/>
    <p:sldId id="472" r:id="rId3"/>
    <p:sldId id="474" r:id="rId4"/>
    <p:sldId id="475" r:id="rId5"/>
    <p:sldId id="476" r:id="rId6"/>
    <p:sldId id="488" r:id="rId7"/>
    <p:sldId id="478" r:id="rId8"/>
    <p:sldId id="482" r:id="rId9"/>
    <p:sldId id="483" r:id="rId10"/>
    <p:sldId id="484" r:id="rId11"/>
    <p:sldId id="485" r:id="rId12"/>
    <p:sldId id="486" r:id="rId13"/>
    <p:sldId id="491" r:id="rId14"/>
    <p:sldId id="492" r:id="rId15"/>
    <p:sldId id="493" r:id="rId16"/>
    <p:sldId id="4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4"/>
    <p:restoredTop sz="94587"/>
  </p:normalViewPr>
  <p:slideViewPr>
    <p:cSldViewPr snapToGrid="0" snapToObjects="1">
      <p:cViewPr varScale="1">
        <p:scale>
          <a:sx n="106" d="100"/>
          <a:sy n="106" d="100"/>
        </p:scale>
        <p:origin x="200" y="280"/>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360" y="-2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92A15-29D0-D341-8B08-9AF0A367D445}" type="datetimeFigureOut">
              <a:rPr lang="en-US" smtClean="0"/>
              <a:t>3/13/18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A8A9A-3F11-4945-B83B-8B2D4CB174F2}" type="slidenum">
              <a:rPr lang="en-US" smtClean="0"/>
              <a:t>‹#›</a:t>
            </a:fld>
            <a:endParaRPr lang="en-US"/>
          </a:p>
        </p:txBody>
      </p:sp>
    </p:spTree>
    <p:extLst>
      <p:ext uri="{BB962C8B-B14F-4D97-AF65-F5344CB8AC3E}">
        <p14:creationId xmlns:p14="http://schemas.microsoft.com/office/powerpoint/2010/main" val="1552590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BAC44-91AB-EC41-ADE5-1A2846857E17}" type="datetimeFigureOut">
              <a:rPr lang="en-US" smtClean="0"/>
              <a:t>3/13/18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C9CB2-6D55-3748-9E84-9F5714C4F176}" type="slidenum">
              <a:rPr lang="en-US" smtClean="0"/>
              <a:t>‹#›</a:t>
            </a:fld>
            <a:endParaRPr lang="en-US"/>
          </a:p>
        </p:txBody>
      </p:sp>
    </p:spTree>
    <p:extLst>
      <p:ext uri="{BB962C8B-B14F-4D97-AF65-F5344CB8AC3E}">
        <p14:creationId xmlns:p14="http://schemas.microsoft.com/office/powerpoint/2010/main" val="157255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E22BD1-BB71-FF45-9C0D-DABB51930BD7}" type="datetimeFigureOut">
              <a:rPr lang="en-US" smtClean="0"/>
              <a:t>3/13/18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423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22BD1-BB71-FF45-9C0D-DABB51930BD7}" type="datetimeFigureOut">
              <a:rPr lang="en-US" smtClean="0"/>
              <a:t>3/13/18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14084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22BD1-BB71-FF45-9C0D-DABB51930BD7}" type="datetimeFigureOut">
              <a:rPr lang="en-US" smtClean="0"/>
              <a:t>3/13/18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28737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22BD1-BB71-FF45-9C0D-DABB51930BD7}" type="datetimeFigureOut">
              <a:rPr lang="en-US" smtClean="0"/>
              <a:t>3/13/18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97616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22BD1-BB71-FF45-9C0D-DABB51930BD7}" type="datetimeFigureOut">
              <a:rPr lang="en-US" smtClean="0"/>
              <a:t>3/13/18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48704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E22BD1-BB71-FF45-9C0D-DABB51930BD7}" type="datetimeFigureOut">
              <a:rPr lang="en-US" smtClean="0"/>
              <a:t>3/13/18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26416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22BD1-BB71-FF45-9C0D-DABB51930BD7}" type="datetimeFigureOut">
              <a:rPr lang="en-US" smtClean="0"/>
              <a:t>3/13/18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62644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E22BD1-BB71-FF45-9C0D-DABB51930BD7}" type="datetimeFigureOut">
              <a:rPr lang="en-US" smtClean="0"/>
              <a:t>3/13/18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10877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22BD1-BB71-FF45-9C0D-DABB51930BD7}" type="datetimeFigureOut">
              <a:rPr lang="en-US" smtClean="0"/>
              <a:t>3/13/18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03413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3/13/18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72508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3/13/18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13421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22BD1-BB71-FF45-9C0D-DABB51930BD7}" type="datetimeFigureOut">
              <a:rPr lang="en-US" smtClean="0"/>
              <a:t>3/13/18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2D5A6-1CFA-2D47-87E9-5AA2E2B2E260}" type="slidenum">
              <a:rPr lang="en-US" smtClean="0"/>
              <a:t>‹#›</a:t>
            </a:fld>
            <a:endParaRPr lang="en-US" dirty="0"/>
          </a:p>
        </p:txBody>
      </p:sp>
    </p:spTree>
    <p:extLst>
      <p:ext uri="{BB962C8B-B14F-4D97-AF65-F5344CB8AC3E}">
        <p14:creationId xmlns:p14="http://schemas.microsoft.com/office/powerpoint/2010/main" val="102859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615831"/>
            <a:ext cx="8059004" cy="5657459"/>
          </a:xfrm>
          <a:noFill/>
          <a:ln w="3175">
            <a:solidFill>
              <a:srgbClr val="FF0000"/>
            </a:solidFill>
          </a:ln>
        </p:spPr>
        <p:txBody>
          <a:bodyPr>
            <a:normAutofit fontScale="90000"/>
          </a:bodyPr>
          <a:lstStyle/>
          <a:p>
            <a:br>
              <a:rPr lang="en-GB" sz="4000" dirty="0">
                <a:solidFill>
                  <a:srgbClr val="FF0000"/>
                </a:solidFill>
                <a:latin typeface="Georgia" charset="0"/>
                <a:ea typeface="Georgia" charset="0"/>
                <a:cs typeface="Georgia" charset="0"/>
              </a:rPr>
            </a:br>
            <a:br>
              <a:rPr lang="en-GB" sz="4000" dirty="0">
                <a:solidFill>
                  <a:srgbClr val="FF0000"/>
                </a:solidFill>
                <a:latin typeface="Georgia" charset="0"/>
                <a:ea typeface="Georgia" charset="0"/>
                <a:cs typeface="Georgia" charset="0"/>
              </a:rPr>
            </a:br>
            <a:r>
              <a:rPr lang="en-GB" dirty="0">
                <a:solidFill>
                  <a:srgbClr val="FF0000"/>
                </a:solidFill>
                <a:latin typeface="Georgia" charset="0"/>
                <a:ea typeface="Georgia" charset="0"/>
                <a:cs typeface="Georgia" charset="0"/>
              </a:rPr>
              <a:t>Brexit and uncertainty:</a:t>
            </a:r>
            <a:br>
              <a:rPr lang="en-GB" dirty="0">
                <a:solidFill>
                  <a:srgbClr val="FF0000"/>
                </a:solidFill>
                <a:latin typeface="Georgia" charset="0"/>
                <a:ea typeface="Georgia" charset="0"/>
                <a:cs typeface="Georgia" charset="0"/>
              </a:rPr>
            </a:br>
            <a:r>
              <a:rPr lang="en-GB" dirty="0">
                <a:solidFill>
                  <a:srgbClr val="FF0000"/>
                </a:solidFill>
                <a:latin typeface="Georgia" charset="0"/>
                <a:ea typeface="Georgia" charset="0"/>
                <a:cs typeface="Georgia" charset="0"/>
              </a:rPr>
              <a:t>UK university approaches</a:t>
            </a:r>
            <a:br>
              <a:rPr lang="en-GB" sz="4000" dirty="0">
                <a:solidFill>
                  <a:srgbClr val="FF0000"/>
                </a:solidFill>
                <a:latin typeface="Georgia" charset="0"/>
                <a:ea typeface="Georgia" charset="0"/>
                <a:cs typeface="Georgia" charset="0"/>
              </a:rPr>
            </a:br>
            <a:br>
              <a:rPr lang="en-GB" sz="2700" dirty="0">
                <a:solidFill>
                  <a:srgbClr val="FF0000"/>
                </a:solidFill>
                <a:latin typeface="Georgia" charset="0"/>
                <a:ea typeface="Georgia" charset="0"/>
                <a:cs typeface="Georgia" charset="0"/>
              </a:rPr>
            </a:br>
            <a:br>
              <a:rPr lang="en-GB" sz="2700" dirty="0">
                <a:solidFill>
                  <a:srgbClr val="FF0000"/>
                </a:solidFill>
                <a:latin typeface="Georgia" charset="0"/>
                <a:ea typeface="Georgia" charset="0"/>
                <a:cs typeface="Georgia" charset="0"/>
              </a:rPr>
            </a:br>
            <a:r>
              <a:rPr lang="en-GB" sz="2400" dirty="0">
                <a:solidFill>
                  <a:schemeClr val="bg1">
                    <a:lumMod val="50000"/>
                  </a:schemeClr>
                </a:solidFill>
                <a:latin typeface="Georgia" charset="0"/>
                <a:ea typeface="Georgia" charset="0"/>
                <a:cs typeface="Georgia" charset="0"/>
              </a:rPr>
              <a:t>Simon Marginson </a:t>
            </a:r>
            <a:br>
              <a:rPr lang="en-GB" sz="2400" dirty="0">
                <a:solidFill>
                  <a:schemeClr val="bg1">
                    <a:lumMod val="50000"/>
                  </a:schemeClr>
                </a:solidFill>
                <a:latin typeface="Georgia" charset="0"/>
                <a:ea typeface="Georgia" charset="0"/>
                <a:cs typeface="Georgia" charset="0"/>
              </a:rPr>
            </a:br>
            <a:r>
              <a:rPr lang="en-GB" sz="2400" dirty="0">
                <a:solidFill>
                  <a:schemeClr val="bg1">
                    <a:lumMod val="50000"/>
                  </a:schemeClr>
                </a:solidFill>
                <a:latin typeface="Georgia" charset="0"/>
                <a:ea typeface="Georgia" charset="0"/>
                <a:cs typeface="Georgia" charset="0"/>
              </a:rPr>
              <a:t>ESRC-HEFCE Centre for Global Higher Education</a:t>
            </a:r>
            <a:br>
              <a:rPr lang="en-GB" sz="2400" dirty="0">
                <a:solidFill>
                  <a:schemeClr val="bg1">
                    <a:lumMod val="50000"/>
                  </a:schemeClr>
                </a:solidFill>
                <a:latin typeface="Georgia" charset="0"/>
                <a:ea typeface="Georgia" charset="0"/>
                <a:cs typeface="Georgia" charset="0"/>
              </a:rPr>
            </a:br>
            <a:r>
              <a:rPr lang="en-GB" sz="2400" dirty="0">
                <a:solidFill>
                  <a:schemeClr val="bg1">
                    <a:lumMod val="50000"/>
                  </a:schemeClr>
                </a:solidFill>
                <a:latin typeface="Georgia" charset="0"/>
                <a:ea typeface="Georgia" charset="0"/>
                <a:cs typeface="Georgia" charset="0"/>
              </a:rPr>
              <a:t>University College London</a:t>
            </a:r>
            <a:br>
              <a:rPr lang="en-GB" sz="2400" dirty="0">
                <a:solidFill>
                  <a:schemeClr val="bg1">
                    <a:lumMod val="50000"/>
                  </a:schemeClr>
                </a:solidFill>
                <a:latin typeface="Georgia" charset="0"/>
                <a:ea typeface="Georgia" charset="0"/>
                <a:cs typeface="Georgia" charset="0"/>
              </a:rPr>
            </a:br>
            <a:br>
              <a:rPr lang="en-GB" sz="2400" dirty="0">
                <a:solidFill>
                  <a:schemeClr val="bg1">
                    <a:lumMod val="50000"/>
                  </a:schemeClr>
                </a:solidFill>
                <a:latin typeface="Georgia" charset="0"/>
                <a:ea typeface="Georgia" charset="0"/>
                <a:cs typeface="Georgia" charset="0"/>
              </a:rPr>
            </a:br>
            <a:br>
              <a:rPr lang="en-GB" sz="2400" dirty="0">
                <a:solidFill>
                  <a:schemeClr val="bg1">
                    <a:lumMod val="50000"/>
                  </a:schemeClr>
                </a:solidFill>
                <a:latin typeface="Georgia" charset="0"/>
                <a:ea typeface="Georgia" charset="0"/>
                <a:cs typeface="Georgia" charset="0"/>
              </a:rPr>
            </a:br>
            <a:r>
              <a:rPr lang="en-GB" sz="3100" dirty="0">
                <a:solidFill>
                  <a:srgbClr val="FF0000"/>
                </a:solidFill>
                <a:latin typeface="Georgia" charset="0"/>
                <a:ea typeface="Georgia" charset="0"/>
                <a:cs typeface="Georgia" charset="0"/>
              </a:rPr>
              <a:t>~~~</a:t>
            </a:r>
            <a:br>
              <a:rPr lang="en-GB" sz="2400" dirty="0">
                <a:solidFill>
                  <a:schemeClr val="bg1">
                    <a:lumMod val="50000"/>
                  </a:schemeClr>
                </a:solidFill>
                <a:latin typeface="Georgia" charset="0"/>
                <a:ea typeface="Georgia" charset="0"/>
                <a:cs typeface="Georgia" charset="0"/>
              </a:rPr>
            </a:br>
            <a:r>
              <a:rPr lang="en-GB" sz="2200" dirty="0">
                <a:solidFill>
                  <a:schemeClr val="bg1">
                    <a:lumMod val="50000"/>
                  </a:schemeClr>
                </a:solidFill>
                <a:latin typeface="Georgia" charset="0"/>
                <a:ea typeface="Georgia" charset="0"/>
                <a:cs typeface="Georgia" charset="0"/>
              </a:rPr>
              <a:t>International Higher Education Forum 2018</a:t>
            </a:r>
            <a:br>
              <a:rPr lang="en-GB" sz="2200" dirty="0">
                <a:solidFill>
                  <a:schemeClr val="bg1">
                    <a:lumMod val="50000"/>
                  </a:schemeClr>
                </a:solidFill>
                <a:latin typeface="Georgia" charset="0"/>
                <a:ea typeface="Georgia" charset="0"/>
                <a:cs typeface="Georgia" charset="0"/>
              </a:rPr>
            </a:br>
            <a:r>
              <a:rPr lang="en-GB" sz="2200" dirty="0">
                <a:solidFill>
                  <a:schemeClr val="bg1">
                    <a:lumMod val="50000"/>
                  </a:schemeClr>
                </a:solidFill>
                <a:latin typeface="Georgia" charset="0"/>
                <a:ea typeface="Georgia" charset="0"/>
                <a:cs typeface="Georgia" charset="0"/>
              </a:rPr>
              <a:t>Nottingham Conference Centre, 14 March</a:t>
            </a:r>
            <a:br>
              <a:rPr lang="en-US" sz="2400" i="1" dirty="0">
                <a:latin typeface="Georgia" charset="0"/>
                <a:ea typeface="Georgia" charset="0"/>
                <a:cs typeface="Georgia" charset="0"/>
              </a:rPr>
            </a:br>
            <a:br>
              <a:rPr lang="en-US" sz="1200" i="1" dirty="0">
                <a:latin typeface="Georgia" charset="0"/>
                <a:ea typeface="Georgia" charset="0"/>
                <a:cs typeface="Georgia" charset="0"/>
              </a:rPr>
            </a:br>
            <a:br>
              <a:rPr lang="en-US" sz="1200" i="1" dirty="0">
                <a:latin typeface="Georgia" charset="0"/>
                <a:ea typeface="Georgia" charset="0"/>
                <a:cs typeface="Georgia" charset="0"/>
              </a:rPr>
            </a:br>
            <a:br>
              <a:rPr lang="en-US" sz="1200" i="1" dirty="0">
                <a:latin typeface="Georgia" charset="0"/>
                <a:ea typeface="Georgia" charset="0"/>
                <a:cs typeface="Georgia" charset="0"/>
              </a:rPr>
            </a:br>
            <a:br>
              <a:rPr lang="en-US" sz="1200" i="1" dirty="0">
                <a:latin typeface="Georgia" charset="0"/>
                <a:ea typeface="Georgia" charset="0"/>
                <a:cs typeface="Georgia" charset="0"/>
              </a:rPr>
            </a:br>
            <a:br>
              <a:rPr lang="en-US" sz="1000" dirty="0">
                <a:solidFill>
                  <a:schemeClr val="bg1">
                    <a:lumMod val="50000"/>
                  </a:schemeClr>
                </a:solidFill>
                <a:latin typeface="Georgia" charset="0"/>
                <a:ea typeface="Georgia" charset="0"/>
                <a:cs typeface="Georgia" charset="0"/>
              </a:rPr>
            </a:br>
            <a:endParaRPr lang="en-US" sz="2000" i="1" dirty="0">
              <a:solidFill>
                <a:schemeClr val="bg1">
                  <a:lumMod val="50000"/>
                </a:schemeClr>
              </a:solidFill>
              <a:latin typeface="Georgia" charset="0"/>
              <a:ea typeface="Georgia" charset="0"/>
              <a:cs typeface="Georgia" charset="0"/>
            </a:endParaRPr>
          </a:p>
        </p:txBody>
      </p:sp>
    </p:spTree>
    <p:extLst>
      <p:ext uri="{BB962C8B-B14F-4D97-AF65-F5344CB8AC3E}">
        <p14:creationId xmlns:p14="http://schemas.microsoft.com/office/powerpoint/2010/main" val="196540102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7A4-51B1-AD49-9C8E-5E17C1EE8EFE}"/>
              </a:ext>
            </a:extLst>
          </p:cNvPr>
          <p:cNvSpPr>
            <a:spLocks noGrp="1"/>
          </p:cNvSpPr>
          <p:nvPr>
            <p:ph type="title"/>
          </p:nvPr>
        </p:nvSpPr>
        <p:spPr/>
        <p:txBody>
          <a:bodyPr>
            <a:normAutofit/>
          </a:bodyPr>
          <a:lstStyle/>
          <a:p>
            <a:r>
              <a:rPr lang="en-GB" sz="2800" dirty="0">
                <a:solidFill>
                  <a:srgbClr val="0070C0"/>
                </a:solidFill>
                <a:latin typeface="Georgia" panose="02040502050405020303" pitchFamily="18" charset="0"/>
              </a:rPr>
              <a:t>Early findings 3. Differential positions</a:t>
            </a:r>
          </a:p>
        </p:txBody>
      </p:sp>
      <p:sp>
        <p:nvSpPr>
          <p:cNvPr id="3" name="Content Placeholder 2">
            <a:extLst>
              <a:ext uri="{FF2B5EF4-FFF2-40B4-BE49-F238E27FC236}">
                <a16:creationId xmlns:a16="http://schemas.microsoft.com/office/drawing/2014/main" id="{AB95F281-0BCF-C547-8A29-9F60B8860B97}"/>
              </a:ext>
            </a:extLst>
          </p:cNvPr>
          <p:cNvSpPr>
            <a:spLocks noGrp="1"/>
          </p:cNvSpPr>
          <p:nvPr>
            <p:ph idx="1"/>
          </p:nvPr>
        </p:nvSpPr>
        <p:spPr>
          <a:xfrm>
            <a:off x="457200" y="1417638"/>
            <a:ext cx="8229600" cy="4838783"/>
          </a:xfrm>
        </p:spPr>
        <p:txBody>
          <a:bodyPr>
            <a:normAutofit/>
          </a:bodyPr>
          <a:lstStyle/>
          <a:p>
            <a:r>
              <a:rPr lang="en-GB" sz="1800" dirty="0">
                <a:latin typeface="Georgia" panose="02040502050405020303" pitchFamily="18" charset="0"/>
              </a:rPr>
              <a:t>‘Most universities are reliant on international students to cross fund research and yet you’ve got the government saying, we value research but we don’t value international students … most research intensive universities… they’re the ones most at risk at the moment’ (Russell Group finance executive)</a:t>
            </a:r>
          </a:p>
          <a:p>
            <a:r>
              <a:rPr lang="en-GB" sz="1800" dirty="0">
                <a:latin typeface="Georgia" panose="02040502050405020303" pitchFamily="18" charset="0"/>
              </a:rPr>
              <a:t>‘We at the top end are being pushed away from coordination roles in projects, whereas the lower end, who are possibly less critical to [European] projects, seem to have lost them altogether’ (Russell Group executive) </a:t>
            </a:r>
          </a:p>
          <a:p>
            <a:r>
              <a:rPr lang="en-GB" sz="1800" dirty="0">
                <a:latin typeface="Georgia" panose="02040502050405020303" pitchFamily="18" charset="0"/>
              </a:rPr>
              <a:t>‘the impact will not be equal across the whole sector’ (Post-1992 executive) </a:t>
            </a:r>
          </a:p>
          <a:p>
            <a:r>
              <a:rPr lang="en-GB" sz="1800" dirty="0">
                <a:latin typeface="Georgia" panose="02040502050405020303" pitchFamily="18" charset="0"/>
              </a:rPr>
              <a:t>What happens with the Shared Prosperity Fund is critically important to us’ (Post-1992 executive)</a:t>
            </a:r>
          </a:p>
          <a:p>
            <a:r>
              <a:rPr lang="en-GB" sz="1800" dirty="0">
                <a:latin typeface="Georgia" panose="02040502050405020303" pitchFamily="18" charset="0"/>
              </a:rPr>
              <a:t>‘In Wales you are so much closer to government than you are if you work in a university in England’ (Post-1992 executive)</a:t>
            </a:r>
          </a:p>
          <a:p>
            <a:endParaRPr lang="en-GB" sz="1800" dirty="0">
              <a:latin typeface="Georgia" panose="02040502050405020303" pitchFamily="18" charset="0"/>
            </a:endParaRPr>
          </a:p>
        </p:txBody>
      </p:sp>
    </p:spTree>
    <p:extLst>
      <p:ext uri="{BB962C8B-B14F-4D97-AF65-F5344CB8AC3E}">
        <p14:creationId xmlns:p14="http://schemas.microsoft.com/office/powerpoint/2010/main" val="131915710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7A4-51B1-AD49-9C8E-5E17C1EE8EFE}"/>
              </a:ext>
            </a:extLst>
          </p:cNvPr>
          <p:cNvSpPr>
            <a:spLocks noGrp="1"/>
          </p:cNvSpPr>
          <p:nvPr>
            <p:ph type="title"/>
          </p:nvPr>
        </p:nvSpPr>
        <p:spPr>
          <a:xfrm>
            <a:off x="457200" y="321846"/>
            <a:ext cx="8229600" cy="857250"/>
          </a:xfrm>
        </p:spPr>
        <p:txBody>
          <a:bodyPr>
            <a:normAutofit/>
          </a:bodyPr>
          <a:lstStyle/>
          <a:p>
            <a:r>
              <a:rPr lang="en-GB" sz="2800" dirty="0">
                <a:solidFill>
                  <a:srgbClr val="0070C0"/>
                </a:solidFill>
                <a:latin typeface="Georgia" panose="02040502050405020303" pitchFamily="18" charset="0"/>
              </a:rPr>
              <a:t>Early findings 4. Brexit as actions</a:t>
            </a:r>
          </a:p>
        </p:txBody>
      </p:sp>
      <p:sp>
        <p:nvSpPr>
          <p:cNvPr id="3" name="Content Placeholder 2">
            <a:extLst>
              <a:ext uri="{FF2B5EF4-FFF2-40B4-BE49-F238E27FC236}">
                <a16:creationId xmlns:a16="http://schemas.microsoft.com/office/drawing/2014/main" id="{AB95F281-0BCF-C547-8A29-9F60B8860B97}"/>
              </a:ext>
            </a:extLst>
          </p:cNvPr>
          <p:cNvSpPr>
            <a:spLocks noGrp="1"/>
          </p:cNvSpPr>
          <p:nvPr>
            <p:ph idx="1"/>
          </p:nvPr>
        </p:nvSpPr>
        <p:spPr>
          <a:xfrm>
            <a:off x="457200" y="1564107"/>
            <a:ext cx="8229600" cy="4286249"/>
          </a:xfrm>
        </p:spPr>
        <p:txBody>
          <a:bodyPr>
            <a:normAutofit/>
          </a:bodyPr>
          <a:lstStyle/>
          <a:p>
            <a:r>
              <a:rPr lang="en-GB" sz="1800" dirty="0">
                <a:latin typeface="Georgia" panose="02040502050405020303" pitchFamily="18" charset="0"/>
              </a:rPr>
              <a:t>‘people want to catch the last wagon before it all disappears’ (Russell group prof science)</a:t>
            </a:r>
          </a:p>
          <a:p>
            <a:r>
              <a:rPr lang="en-GB" sz="1800" dirty="0">
                <a:latin typeface="Georgia" panose="02040502050405020303" pitchFamily="18" charset="0"/>
              </a:rPr>
              <a:t>‘the world’s going to be what the world is, it’s not within our control’ (Russell Group finance executive)</a:t>
            </a:r>
          </a:p>
          <a:p>
            <a:r>
              <a:rPr lang="en-GB" sz="1800" dirty="0">
                <a:latin typeface="Georgia" panose="02040502050405020303" pitchFamily="18" charset="0"/>
              </a:rPr>
              <a:t>‘We’re going to suddenly have to make decisions about EU students, EU postgrads, people on different types of contract, research grants, reapplying for new research grants and all that … it’s going to be a testing environment’ (Russell Group executive)</a:t>
            </a:r>
          </a:p>
          <a:p>
            <a:r>
              <a:rPr lang="en-GB" sz="1800" dirty="0">
                <a:latin typeface="Georgia" panose="02040502050405020303" pitchFamily="18" charset="0"/>
              </a:rPr>
              <a:t>‘we’re all finding it too hard to think of a strategy [laughs] … I think you have to recognise that not all of it is in your control and you have to have several strategies ... we are quite agile in working out what we want to do but seeing it through might take longer’ (Post-1992 executive)</a:t>
            </a:r>
          </a:p>
          <a:p>
            <a:r>
              <a:rPr lang="en-GB" sz="1800" dirty="0">
                <a:latin typeface="Georgia" panose="02040502050405020303" pitchFamily="18" charset="0"/>
              </a:rPr>
              <a:t>‘As we start drifting towards the exit days it’s going to become more difficult… a different set of rules’ (Post-1992 executive) </a:t>
            </a:r>
          </a:p>
          <a:p>
            <a:endParaRPr lang="en-GB" sz="1800" dirty="0">
              <a:latin typeface="Georgia" panose="02040502050405020303" pitchFamily="18" charset="0"/>
            </a:endParaRPr>
          </a:p>
          <a:p>
            <a:endParaRPr lang="en-GB" sz="1800" dirty="0">
              <a:latin typeface="Georgia" panose="02040502050405020303" pitchFamily="18" charset="0"/>
            </a:endParaRPr>
          </a:p>
        </p:txBody>
      </p:sp>
    </p:spTree>
    <p:extLst>
      <p:ext uri="{BB962C8B-B14F-4D97-AF65-F5344CB8AC3E}">
        <p14:creationId xmlns:p14="http://schemas.microsoft.com/office/powerpoint/2010/main" val="226755731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7A4-51B1-AD49-9C8E-5E17C1EE8EFE}"/>
              </a:ext>
            </a:extLst>
          </p:cNvPr>
          <p:cNvSpPr>
            <a:spLocks noGrp="1"/>
          </p:cNvSpPr>
          <p:nvPr>
            <p:ph type="title"/>
          </p:nvPr>
        </p:nvSpPr>
        <p:spPr>
          <a:xfrm>
            <a:off x="457200" y="593997"/>
            <a:ext cx="8229600" cy="857250"/>
          </a:xfrm>
        </p:spPr>
        <p:txBody>
          <a:bodyPr>
            <a:normAutofit/>
          </a:bodyPr>
          <a:lstStyle/>
          <a:p>
            <a:r>
              <a:rPr lang="en-GB" sz="2800" dirty="0">
                <a:solidFill>
                  <a:srgbClr val="0070C0"/>
                </a:solidFill>
                <a:latin typeface="Georgia" panose="02040502050405020303" pitchFamily="18" charset="0"/>
              </a:rPr>
              <a:t>Early findings 5. Global repositioning</a:t>
            </a:r>
          </a:p>
        </p:txBody>
      </p:sp>
      <p:sp>
        <p:nvSpPr>
          <p:cNvPr id="3" name="Content Placeholder 2">
            <a:extLst>
              <a:ext uri="{FF2B5EF4-FFF2-40B4-BE49-F238E27FC236}">
                <a16:creationId xmlns:a16="http://schemas.microsoft.com/office/drawing/2014/main" id="{AB95F281-0BCF-C547-8A29-9F60B8860B97}"/>
              </a:ext>
            </a:extLst>
          </p:cNvPr>
          <p:cNvSpPr>
            <a:spLocks noGrp="1"/>
          </p:cNvSpPr>
          <p:nvPr>
            <p:ph idx="1"/>
          </p:nvPr>
        </p:nvSpPr>
        <p:spPr>
          <a:xfrm>
            <a:off x="457200" y="1948991"/>
            <a:ext cx="8446169" cy="3901364"/>
          </a:xfrm>
        </p:spPr>
        <p:txBody>
          <a:bodyPr>
            <a:normAutofit fontScale="92500"/>
          </a:bodyPr>
          <a:lstStyle/>
          <a:p>
            <a:r>
              <a:rPr lang="en-GB" sz="1800" dirty="0">
                <a:latin typeface="Georgia" panose="02040502050405020303" pitchFamily="18" charset="0"/>
              </a:rPr>
              <a:t>‘Everyone thinks the UK is mad, everyone thinks we’re crazy’ (Russell group prof science)</a:t>
            </a:r>
          </a:p>
          <a:p>
            <a:r>
              <a:rPr lang="en-GB" sz="1800" dirty="0">
                <a:latin typeface="Georgia" panose="02040502050405020303" pitchFamily="18" charset="0"/>
              </a:rPr>
              <a:t>‘Global R&amp;D has shifted to the Far East, so it’s more likely we’ll work with companies from there than in the past’ (Russell group executive)</a:t>
            </a:r>
          </a:p>
          <a:p>
            <a:r>
              <a:rPr lang="en-GB" sz="1800" dirty="0">
                <a:latin typeface="Georgia" panose="02040502050405020303" pitchFamily="18" charset="0"/>
              </a:rPr>
              <a:t>‘maybe I’m a pessimist but … rather than having a relationship with Germany we sort of have a relationship with Saudi Arabia as our biggest ally…’ (Russell group executive) </a:t>
            </a:r>
          </a:p>
          <a:p>
            <a:r>
              <a:rPr lang="en-GB" sz="1800" dirty="0">
                <a:latin typeface="Georgia" panose="02040502050405020303" pitchFamily="18" charset="0"/>
              </a:rPr>
              <a:t>We are developing close bespoke alliances with selected universities in Europe and also beyond Europe (Russell group executive)</a:t>
            </a:r>
          </a:p>
          <a:p>
            <a:r>
              <a:rPr lang="en-GB" sz="1800" dirty="0">
                <a:latin typeface="Georgia" panose="02040502050405020303" pitchFamily="18" charset="0"/>
              </a:rPr>
              <a:t>Each faculty is choosing different global relationships (Russell group executive)</a:t>
            </a:r>
          </a:p>
          <a:p>
            <a:r>
              <a:rPr lang="en-GB" sz="1800" dirty="0">
                <a:latin typeface="Georgia" panose="02040502050405020303" pitchFamily="18" charset="0"/>
              </a:rPr>
              <a:t>We have no choice but to hedge against uncertainty with new markets [but] … ‘we ignore at our peril our local community’ (Post-1992 Board of governors)</a:t>
            </a:r>
          </a:p>
          <a:p>
            <a:r>
              <a:rPr lang="en-GB" sz="1800" dirty="0">
                <a:latin typeface="Georgia" panose="02040502050405020303" pitchFamily="18" charset="0"/>
              </a:rPr>
              <a:t>‘Relying on the old Commonwealth countries is an error’ (Post-1992 executive)</a:t>
            </a:r>
          </a:p>
          <a:p>
            <a:endParaRPr lang="en-GB" sz="1800" dirty="0">
              <a:latin typeface="Georgia" panose="02040502050405020303" pitchFamily="18" charset="0"/>
            </a:endParaRPr>
          </a:p>
        </p:txBody>
      </p:sp>
    </p:spTree>
    <p:extLst>
      <p:ext uri="{BB962C8B-B14F-4D97-AF65-F5344CB8AC3E}">
        <p14:creationId xmlns:p14="http://schemas.microsoft.com/office/powerpoint/2010/main" val="175361582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1EA0-29E7-A848-9F26-760DBC0259C9}"/>
              </a:ext>
            </a:extLst>
          </p:cNvPr>
          <p:cNvSpPr>
            <a:spLocks noGrp="1"/>
          </p:cNvSpPr>
          <p:nvPr>
            <p:ph type="title"/>
          </p:nvPr>
        </p:nvSpPr>
        <p:spPr/>
        <p:txBody>
          <a:bodyPr>
            <a:normAutofit/>
          </a:bodyPr>
          <a:lstStyle/>
          <a:p>
            <a:r>
              <a:rPr lang="en-GB" sz="3600" dirty="0">
                <a:solidFill>
                  <a:srgbClr val="0070C0"/>
                </a:solidFill>
                <a:latin typeface="Georgia" panose="02040502050405020303" pitchFamily="18" charset="0"/>
              </a:rPr>
              <a:t>Who is thinking ahead?</a:t>
            </a:r>
          </a:p>
        </p:txBody>
      </p:sp>
      <p:pic>
        <p:nvPicPr>
          <p:cNvPr id="3" name="Picture 2">
            <a:extLst>
              <a:ext uri="{FF2B5EF4-FFF2-40B4-BE49-F238E27FC236}">
                <a16:creationId xmlns:a16="http://schemas.microsoft.com/office/drawing/2014/main" id="{51DC5DD2-97C8-424C-95DC-5B631DA259C8}"/>
              </a:ext>
            </a:extLst>
          </p:cNvPr>
          <p:cNvPicPr>
            <a:picLocks noChangeAspect="1"/>
          </p:cNvPicPr>
          <p:nvPr/>
        </p:nvPicPr>
        <p:blipFill>
          <a:blip r:embed="rId2"/>
          <a:stretch>
            <a:fillRect/>
          </a:stretch>
        </p:blipFill>
        <p:spPr>
          <a:xfrm>
            <a:off x="1785055" y="1682402"/>
            <a:ext cx="5573889" cy="4012650"/>
          </a:xfrm>
          <a:prstGeom prst="rect">
            <a:avLst/>
          </a:prstGeom>
          <a:ln w="3175">
            <a:solidFill>
              <a:schemeClr val="bg1">
                <a:lumMod val="65000"/>
              </a:schemeClr>
            </a:solidFill>
          </a:ln>
        </p:spPr>
      </p:pic>
    </p:spTree>
    <p:extLst>
      <p:ext uri="{BB962C8B-B14F-4D97-AF65-F5344CB8AC3E}">
        <p14:creationId xmlns:p14="http://schemas.microsoft.com/office/powerpoint/2010/main" val="320454130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BC8A-A711-724F-A07F-9FEC30000EA9}"/>
              </a:ext>
            </a:extLst>
          </p:cNvPr>
          <p:cNvSpPr>
            <a:spLocks noGrp="1"/>
          </p:cNvSpPr>
          <p:nvPr>
            <p:ph type="title"/>
          </p:nvPr>
        </p:nvSpPr>
        <p:spPr>
          <a:xfrm>
            <a:off x="457201" y="94165"/>
            <a:ext cx="8061158" cy="892424"/>
          </a:xfrm>
        </p:spPr>
        <p:txBody>
          <a:bodyPr>
            <a:normAutofit/>
          </a:bodyPr>
          <a:lstStyle/>
          <a:p>
            <a:r>
              <a:rPr lang="en-GB" sz="3600" dirty="0">
                <a:solidFill>
                  <a:srgbClr val="0070C0"/>
                </a:solidFill>
                <a:latin typeface="Georgia" panose="02040502050405020303" pitchFamily="18" charset="0"/>
              </a:rPr>
              <a:t>Permutations: 5-10 year horizon</a:t>
            </a:r>
          </a:p>
        </p:txBody>
      </p:sp>
      <p:graphicFrame>
        <p:nvGraphicFramePr>
          <p:cNvPr id="4" name="Content Placeholder 3">
            <a:extLst>
              <a:ext uri="{FF2B5EF4-FFF2-40B4-BE49-F238E27FC236}">
                <a16:creationId xmlns:a16="http://schemas.microsoft.com/office/drawing/2014/main" id="{11C649AB-F43E-A045-A394-1C8CD0B01EC0}"/>
              </a:ext>
            </a:extLst>
          </p:cNvPr>
          <p:cNvGraphicFramePr>
            <a:graphicFrameLocks noGrp="1"/>
          </p:cNvGraphicFramePr>
          <p:nvPr>
            <p:ph idx="1"/>
            <p:extLst>
              <p:ext uri="{D42A27DB-BD31-4B8C-83A1-F6EECF244321}">
                <p14:modId xmlns:p14="http://schemas.microsoft.com/office/powerpoint/2010/main" val="3406488633"/>
              </p:ext>
            </p:extLst>
          </p:nvPr>
        </p:nvGraphicFramePr>
        <p:xfrm>
          <a:off x="276726" y="1239252"/>
          <a:ext cx="8602579" cy="5311007"/>
        </p:xfrm>
        <a:graphic>
          <a:graphicData uri="http://schemas.openxmlformats.org/drawingml/2006/table">
            <a:tbl>
              <a:tblPr firstRow="1" bandRow="1">
                <a:tableStyleId>{5C22544A-7EE6-4342-B048-85BDC9FD1C3A}</a:tableStyleId>
              </a:tblPr>
              <a:tblGrid>
                <a:gridCol w="2150645">
                  <a:extLst>
                    <a:ext uri="{9D8B030D-6E8A-4147-A177-3AD203B41FA5}">
                      <a16:colId xmlns:a16="http://schemas.microsoft.com/office/drawing/2014/main" val="229983715"/>
                    </a:ext>
                  </a:extLst>
                </a:gridCol>
                <a:gridCol w="2163221">
                  <a:extLst>
                    <a:ext uri="{9D8B030D-6E8A-4147-A177-3AD203B41FA5}">
                      <a16:colId xmlns:a16="http://schemas.microsoft.com/office/drawing/2014/main" val="2300542462"/>
                    </a:ext>
                  </a:extLst>
                </a:gridCol>
                <a:gridCol w="2138068">
                  <a:extLst>
                    <a:ext uri="{9D8B030D-6E8A-4147-A177-3AD203B41FA5}">
                      <a16:colId xmlns:a16="http://schemas.microsoft.com/office/drawing/2014/main" val="543784887"/>
                    </a:ext>
                  </a:extLst>
                </a:gridCol>
                <a:gridCol w="2150645">
                  <a:extLst>
                    <a:ext uri="{9D8B030D-6E8A-4147-A177-3AD203B41FA5}">
                      <a16:colId xmlns:a16="http://schemas.microsoft.com/office/drawing/2014/main" val="1465826354"/>
                    </a:ext>
                  </a:extLst>
                </a:gridCol>
              </a:tblGrid>
              <a:tr h="370840">
                <a:tc>
                  <a:txBody>
                    <a:bodyPr/>
                    <a:lstStyle/>
                    <a:p>
                      <a:endParaRPr lang="en-GB" dirty="0">
                        <a:latin typeface="Georgia" panose="02040502050405020303" pitchFamily="18" charset="0"/>
                      </a:endParaRPr>
                    </a:p>
                  </a:txBody>
                  <a:tcPr/>
                </a:tc>
                <a:tc>
                  <a:txBody>
                    <a:bodyPr/>
                    <a:lstStyle/>
                    <a:p>
                      <a:r>
                        <a:rPr lang="en-GB" dirty="0">
                          <a:latin typeface="Georgia" panose="02040502050405020303" pitchFamily="18" charset="0"/>
                        </a:rPr>
                        <a:t>Best case</a:t>
                      </a:r>
                    </a:p>
                  </a:txBody>
                  <a:tcPr/>
                </a:tc>
                <a:tc>
                  <a:txBody>
                    <a:bodyPr/>
                    <a:lstStyle/>
                    <a:p>
                      <a:r>
                        <a:rPr lang="en-GB" dirty="0">
                          <a:latin typeface="Georgia" panose="02040502050405020303" pitchFamily="18" charset="0"/>
                        </a:rPr>
                        <a:t>Middle case</a:t>
                      </a:r>
                    </a:p>
                  </a:txBody>
                  <a:tcPr/>
                </a:tc>
                <a:tc>
                  <a:txBody>
                    <a:bodyPr/>
                    <a:lstStyle/>
                    <a:p>
                      <a:r>
                        <a:rPr lang="en-GB" dirty="0">
                          <a:latin typeface="Georgia" panose="02040502050405020303" pitchFamily="18" charset="0"/>
                        </a:rPr>
                        <a:t>Worst case</a:t>
                      </a:r>
                    </a:p>
                  </a:txBody>
                  <a:tcPr/>
                </a:tc>
                <a:extLst>
                  <a:ext uri="{0D108BD9-81ED-4DB2-BD59-A6C34878D82A}">
                    <a16:rowId xmlns:a16="http://schemas.microsoft.com/office/drawing/2014/main" val="3275195273"/>
                  </a:ext>
                </a:extLst>
              </a:tr>
              <a:tr h="370840">
                <a:tc>
                  <a:txBody>
                    <a:bodyPr/>
                    <a:lstStyle/>
                    <a:p>
                      <a:r>
                        <a:rPr lang="en-GB" dirty="0">
                          <a:latin typeface="Georgia" panose="02040502050405020303" pitchFamily="18" charset="0"/>
                        </a:rPr>
                        <a:t>Horizon 2020 and other research</a:t>
                      </a:r>
                    </a:p>
                  </a:txBody>
                  <a:tcPr/>
                </a:tc>
                <a:tc>
                  <a:txBody>
                    <a:bodyPr/>
                    <a:lstStyle/>
                    <a:p>
                      <a:r>
                        <a:rPr lang="en-GB" dirty="0">
                          <a:latin typeface="Georgia" panose="02040502050405020303" pitchFamily="18" charset="0"/>
                        </a:rPr>
                        <a:t>No change (major net resource gain)</a:t>
                      </a:r>
                    </a:p>
                  </a:txBody>
                  <a:tcPr/>
                </a:tc>
                <a:tc>
                  <a:txBody>
                    <a:bodyPr/>
                    <a:lstStyle/>
                    <a:p>
                      <a:r>
                        <a:rPr lang="en-GB" dirty="0">
                          <a:solidFill>
                            <a:schemeClr val="tx1"/>
                          </a:solidFill>
                          <a:latin typeface="Georgia" panose="02040502050405020303" pitchFamily="18" charset="0"/>
                        </a:rPr>
                        <a:t>UK stays in most, but pays in full</a:t>
                      </a:r>
                    </a:p>
                  </a:txBody>
                  <a:tcPr/>
                </a:tc>
                <a:tc>
                  <a:txBody>
                    <a:bodyPr/>
                    <a:lstStyle/>
                    <a:p>
                      <a:r>
                        <a:rPr lang="en-GB" dirty="0">
                          <a:latin typeface="Georgia" panose="02040502050405020303" pitchFamily="18" charset="0"/>
                        </a:rPr>
                        <a:t>Rest of world access only</a:t>
                      </a:r>
                    </a:p>
                  </a:txBody>
                  <a:tcPr/>
                </a:tc>
                <a:extLst>
                  <a:ext uri="{0D108BD9-81ED-4DB2-BD59-A6C34878D82A}">
                    <a16:rowId xmlns:a16="http://schemas.microsoft.com/office/drawing/2014/main" val="1341724118"/>
                  </a:ext>
                </a:extLst>
              </a:tr>
              <a:tr h="370840">
                <a:tc>
                  <a:txBody>
                    <a:bodyPr/>
                    <a:lstStyle/>
                    <a:p>
                      <a:r>
                        <a:rPr lang="en-GB" dirty="0">
                          <a:latin typeface="Georgia" panose="02040502050405020303" pitchFamily="18" charset="0"/>
                        </a:rPr>
                        <a:t>ERDF,  EIB and matching funds</a:t>
                      </a:r>
                    </a:p>
                  </a:txBody>
                  <a:tcPr/>
                </a:tc>
                <a:tc>
                  <a:txBody>
                    <a:bodyPr/>
                    <a:lstStyle/>
                    <a:p>
                      <a:r>
                        <a:rPr lang="en-GB" dirty="0">
                          <a:latin typeface="Georgia" panose="02040502050405020303" pitchFamily="18" charset="0"/>
                        </a:rPr>
                        <a:t>UK government replaces all funds</a:t>
                      </a:r>
                    </a:p>
                  </a:txBody>
                  <a:tcPr/>
                </a:tc>
                <a:tc>
                  <a:txBody>
                    <a:bodyPr/>
                    <a:lstStyle/>
                    <a:p>
                      <a:r>
                        <a:rPr lang="en-GB" dirty="0">
                          <a:solidFill>
                            <a:schemeClr val="tx1"/>
                          </a:solidFill>
                          <a:latin typeface="Georgia" panose="02040502050405020303" pitchFamily="18" charset="0"/>
                        </a:rPr>
                        <a:t>Selective UK replacement funds</a:t>
                      </a:r>
                    </a:p>
                  </a:txBody>
                  <a:tcPr/>
                </a:tc>
                <a:tc>
                  <a:txBody>
                    <a:bodyPr/>
                    <a:lstStyle/>
                    <a:p>
                      <a:r>
                        <a:rPr lang="en-GB" dirty="0">
                          <a:latin typeface="Georgia" panose="02040502050405020303" pitchFamily="18" charset="0"/>
                        </a:rPr>
                        <a:t>All funding vanishes</a:t>
                      </a:r>
                    </a:p>
                  </a:txBody>
                  <a:tcPr/>
                </a:tc>
                <a:extLst>
                  <a:ext uri="{0D108BD9-81ED-4DB2-BD59-A6C34878D82A}">
                    <a16:rowId xmlns:a16="http://schemas.microsoft.com/office/drawing/2014/main" val="376817587"/>
                  </a:ext>
                </a:extLst>
              </a:tr>
              <a:tr h="370840">
                <a:tc>
                  <a:txBody>
                    <a:bodyPr/>
                    <a:lstStyle/>
                    <a:p>
                      <a:r>
                        <a:rPr lang="en-GB" dirty="0">
                          <a:latin typeface="Georgia" panose="02040502050405020303" pitchFamily="18" charset="0"/>
                        </a:rPr>
                        <a:t>EU student revenues</a:t>
                      </a:r>
                    </a:p>
                  </a:txBody>
                  <a:tcPr/>
                </a:tc>
                <a:tc>
                  <a:txBody>
                    <a:bodyPr/>
                    <a:lstStyle/>
                    <a:p>
                      <a:r>
                        <a:rPr lang="en-GB" dirty="0">
                          <a:latin typeface="Georgia" panose="02040502050405020303" pitchFamily="18" charset="0"/>
                        </a:rPr>
                        <a:t>Net gain, enough pay at higher fee</a:t>
                      </a:r>
                    </a:p>
                  </a:txBody>
                  <a:tcPr/>
                </a:tc>
                <a:tc>
                  <a:txBody>
                    <a:bodyPr/>
                    <a:lstStyle/>
                    <a:p>
                      <a:r>
                        <a:rPr lang="en-GB" dirty="0">
                          <a:latin typeface="Georgia" panose="02040502050405020303" pitchFamily="18" charset="0"/>
                        </a:rPr>
                        <a:t>Modest decline affects many</a:t>
                      </a:r>
                    </a:p>
                  </a:txBody>
                  <a:tcPr/>
                </a:tc>
                <a:tc>
                  <a:txBody>
                    <a:bodyPr/>
                    <a:lstStyle/>
                    <a:p>
                      <a:r>
                        <a:rPr lang="en-GB" dirty="0">
                          <a:latin typeface="Georgia" panose="02040502050405020303" pitchFamily="18" charset="0"/>
                        </a:rPr>
                        <a:t>Major reduction in many HEIs</a:t>
                      </a:r>
                    </a:p>
                  </a:txBody>
                  <a:tcPr/>
                </a:tc>
                <a:extLst>
                  <a:ext uri="{0D108BD9-81ED-4DB2-BD59-A6C34878D82A}">
                    <a16:rowId xmlns:a16="http://schemas.microsoft.com/office/drawing/2014/main" val="3461596150"/>
                  </a:ext>
                </a:extLst>
              </a:tr>
              <a:tr h="728847">
                <a:tc>
                  <a:txBody>
                    <a:bodyPr/>
                    <a:lstStyle/>
                    <a:p>
                      <a:r>
                        <a:rPr lang="en-GB" i="0" dirty="0">
                          <a:solidFill>
                            <a:schemeClr val="bg1"/>
                          </a:solidFill>
                          <a:latin typeface="Georgia" panose="02040502050405020303" pitchFamily="18" charset="0"/>
                        </a:rPr>
                        <a:t>Other international student revenues</a:t>
                      </a:r>
                    </a:p>
                  </a:txBody>
                  <a:tcPr>
                    <a:solidFill>
                      <a:srgbClr val="FF0000"/>
                    </a:solidFill>
                  </a:tcPr>
                </a:tc>
                <a:tc>
                  <a:txBody>
                    <a:bodyPr/>
                    <a:lstStyle/>
                    <a:p>
                      <a:r>
                        <a:rPr lang="en-GB" i="0" dirty="0">
                          <a:solidFill>
                            <a:schemeClr val="bg1"/>
                          </a:solidFill>
                          <a:latin typeface="Georgia" panose="02040502050405020303" pitchFamily="18" charset="0"/>
                        </a:rPr>
                        <a:t>Policy/regulation change: growth + !</a:t>
                      </a:r>
                    </a:p>
                  </a:txBody>
                  <a:tcPr>
                    <a:solidFill>
                      <a:srgbClr val="FF0000"/>
                    </a:solidFill>
                  </a:tcPr>
                </a:tc>
                <a:tc>
                  <a:txBody>
                    <a:bodyPr/>
                    <a:lstStyle/>
                    <a:p>
                      <a:r>
                        <a:rPr lang="en-GB" i="0" dirty="0">
                          <a:solidFill>
                            <a:schemeClr val="bg1"/>
                          </a:solidFill>
                          <a:latin typeface="Georgia" panose="02040502050405020303" pitchFamily="18" charset="0"/>
                        </a:rPr>
                        <a:t>Slow return to modest growth</a:t>
                      </a:r>
                    </a:p>
                  </a:txBody>
                  <a:tcPr>
                    <a:solidFill>
                      <a:srgbClr val="FF0000"/>
                    </a:solidFill>
                  </a:tcPr>
                </a:tc>
                <a:tc>
                  <a:txBody>
                    <a:bodyPr/>
                    <a:lstStyle/>
                    <a:p>
                      <a:r>
                        <a:rPr lang="en-GB" i="0" dirty="0">
                          <a:solidFill>
                            <a:schemeClr val="bg1"/>
                          </a:solidFill>
                          <a:latin typeface="Georgia" panose="02040502050405020303" pitchFamily="18" charset="0"/>
                        </a:rPr>
                        <a:t>Absolute decline, differential effects</a:t>
                      </a:r>
                    </a:p>
                  </a:txBody>
                  <a:tcPr>
                    <a:solidFill>
                      <a:srgbClr val="FF0000"/>
                    </a:solidFill>
                  </a:tcPr>
                </a:tc>
                <a:extLst>
                  <a:ext uri="{0D108BD9-81ED-4DB2-BD59-A6C34878D82A}">
                    <a16:rowId xmlns:a16="http://schemas.microsoft.com/office/drawing/2014/main" val="2409498580"/>
                  </a:ext>
                </a:extLst>
              </a:tr>
              <a:tr h="370840">
                <a:tc>
                  <a:txBody>
                    <a:bodyPr/>
                    <a:lstStyle/>
                    <a:p>
                      <a:r>
                        <a:rPr lang="en-GB" dirty="0">
                          <a:latin typeface="Georgia" panose="02040502050405020303" pitchFamily="18" charset="0"/>
                        </a:rPr>
                        <a:t>EU doctoral students</a:t>
                      </a:r>
                    </a:p>
                  </a:txBody>
                  <a:tcPr/>
                </a:tc>
                <a:tc>
                  <a:txBody>
                    <a:bodyPr/>
                    <a:lstStyle/>
                    <a:p>
                      <a:r>
                        <a:rPr lang="en-GB" dirty="0">
                          <a:latin typeface="Georgia" panose="02040502050405020303" pitchFamily="18" charset="0"/>
                        </a:rPr>
                        <a:t>No change, flow continues as before</a:t>
                      </a:r>
                    </a:p>
                  </a:txBody>
                  <a:tcPr/>
                </a:tc>
                <a:tc>
                  <a:txBody>
                    <a:bodyPr/>
                    <a:lstStyle/>
                    <a:p>
                      <a:r>
                        <a:rPr lang="en-GB" dirty="0">
                          <a:latin typeface="Georgia" panose="02040502050405020303" pitchFamily="18" charset="0"/>
                        </a:rPr>
                        <a:t>Loss of some very bright students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Georgia" panose="02040502050405020303" pitchFamily="18" charset="0"/>
                        </a:rPr>
                        <a:t>‘Not welcome’: big fall in numbers</a:t>
                      </a:r>
                    </a:p>
                  </a:txBody>
                  <a:tcPr/>
                </a:tc>
                <a:extLst>
                  <a:ext uri="{0D108BD9-81ED-4DB2-BD59-A6C34878D82A}">
                    <a16:rowId xmlns:a16="http://schemas.microsoft.com/office/drawing/2014/main" val="1198791746"/>
                  </a:ext>
                </a:extLst>
              </a:tr>
              <a:tr h="370840">
                <a:tc>
                  <a:txBody>
                    <a:bodyPr/>
                    <a:lstStyle/>
                    <a:p>
                      <a:r>
                        <a:rPr lang="en-GB" dirty="0">
                          <a:latin typeface="Georgia" panose="02040502050405020303" pitchFamily="18" charset="0"/>
                        </a:rPr>
                        <a:t>EU-citizen academic staff</a:t>
                      </a:r>
                    </a:p>
                  </a:txBody>
                  <a:tcPr/>
                </a:tc>
                <a:tc>
                  <a:txBody>
                    <a:bodyPr/>
                    <a:lstStyle/>
                    <a:p>
                      <a:r>
                        <a:rPr lang="en-GB" dirty="0">
                          <a:latin typeface="Georgia" panose="02040502050405020303" pitchFamily="18" charset="0"/>
                        </a:rPr>
                        <a:t>Broad High Skill Migration pathway</a:t>
                      </a:r>
                    </a:p>
                  </a:txBody>
                  <a:tcPr/>
                </a:tc>
                <a:tc>
                  <a:txBody>
                    <a:bodyPr/>
                    <a:lstStyle/>
                    <a:p>
                      <a:r>
                        <a:rPr lang="en-GB" dirty="0">
                          <a:latin typeface="Georgia" panose="02040502050405020303" pitchFamily="18" charset="0"/>
                        </a:rPr>
                        <a:t>Some loss present &amp; future staff</a:t>
                      </a:r>
                    </a:p>
                  </a:txBody>
                  <a:tcPr/>
                </a:tc>
                <a:tc>
                  <a:txBody>
                    <a:bodyPr/>
                    <a:lstStyle/>
                    <a:p>
                      <a:r>
                        <a:rPr lang="en-GB" dirty="0">
                          <a:latin typeface="Georgia" panose="02040502050405020303" pitchFamily="18" charset="0"/>
                        </a:rPr>
                        <a:t>Sharp fall in EU-citizen numbers</a:t>
                      </a:r>
                    </a:p>
                  </a:txBody>
                  <a:tcPr/>
                </a:tc>
                <a:extLst>
                  <a:ext uri="{0D108BD9-81ED-4DB2-BD59-A6C34878D82A}">
                    <a16:rowId xmlns:a16="http://schemas.microsoft.com/office/drawing/2014/main" val="1949198042"/>
                  </a:ext>
                </a:extLst>
              </a:tr>
              <a:tr h="370840">
                <a:tc>
                  <a:txBody>
                    <a:bodyPr/>
                    <a:lstStyle/>
                    <a:p>
                      <a:r>
                        <a:rPr lang="en-GB" dirty="0">
                          <a:latin typeface="Georgia" panose="02040502050405020303" pitchFamily="18" charset="0"/>
                        </a:rPr>
                        <a:t>Study abroad by UK students</a:t>
                      </a:r>
                    </a:p>
                  </a:txBody>
                  <a:tcPr/>
                </a:tc>
                <a:tc>
                  <a:txBody>
                    <a:bodyPr/>
                    <a:lstStyle/>
                    <a:p>
                      <a:r>
                        <a:rPr lang="en-GB" dirty="0">
                          <a:latin typeface="Georgia" panose="02040502050405020303" pitchFamily="18" charset="0"/>
                        </a:rPr>
                        <a:t>Erasmus role is maintained</a:t>
                      </a:r>
                    </a:p>
                  </a:txBody>
                  <a:tcPr/>
                </a:tc>
                <a:tc>
                  <a:txBody>
                    <a:bodyPr/>
                    <a:lstStyle/>
                    <a:p>
                      <a:r>
                        <a:rPr lang="en-GB" dirty="0">
                          <a:latin typeface="Georgia" panose="02040502050405020303" pitchFamily="18" charset="0"/>
                        </a:rPr>
                        <a:t>UK government mobility scheme</a:t>
                      </a:r>
                    </a:p>
                  </a:txBody>
                  <a:tcPr/>
                </a:tc>
                <a:tc>
                  <a:txBody>
                    <a:bodyPr/>
                    <a:lstStyle/>
                    <a:p>
                      <a:r>
                        <a:rPr lang="en-GB" dirty="0">
                          <a:latin typeface="Georgia" panose="02040502050405020303" pitchFamily="18" charset="0"/>
                        </a:rPr>
                        <a:t>Sharp fall in outward mobility</a:t>
                      </a:r>
                    </a:p>
                  </a:txBody>
                  <a:tcPr/>
                </a:tc>
                <a:extLst>
                  <a:ext uri="{0D108BD9-81ED-4DB2-BD59-A6C34878D82A}">
                    <a16:rowId xmlns:a16="http://schemas.microsoft.com/office/drawing/2014/main" val="246855907"/>
                  </a:ext>
                </a:extLst>
              </a:tr>
              <a:tr h="370840">
                <a:tc>
                  <a:txBody>
                    <a:bodyPr/>
                    <a:lstStyle/>
                    <a:p>
                      <a:endParaRPr lang="en-GB" dirty="0">
                        <a:latin typeface="Georgia" panose="02040502050405020303" pitchFamily="18" charset="0"/>
                      </a:endParaRPr>
                    </a:p>
                  </a:txBody>
                  <a:tcPr/>
                </a:tc>
                <a:tc>
                  <a:txBody>
                    <a:bodyPr/>
                    <a:lstStyle/>
                    <a:p>
                      <a:endParaRPr lang="en-GB" dirty="0">
                        <a:latin typeface="Georgia" panose="02040502050405020303" pitchFamily="18" charset="0"/>
                      </a:endParaRPr>
                    </a:p>
                  </a:txBody>
                  <a:tcPr/>
                </a:tc>
                <a:tc>
                  <a:txBody>
                    <a:bodyPr/>
                    <a:lstStyle/>
                    <a:p>
                      <a:endParaRPr lang="en-GB" dirty="0">
                        <a:latin typeface="Georgia" panose="02040502050405020303" pitchFamily="18" charset="0"/>
                      </a:endParaRPr>
                    </a:p>
                  </a:txBody>
                  <a:tcPr/>
                </a:tc>
                <a:tc>
                  <a:txBody>
                    <a:bodyPr/>
                    <a:lstStyle/>
                    <a:p>
                      <a:endParaRPr lang="en-GB" dirty="0">
                        <a:latin typeface="Georgia" panose="02040502050405020303" pitchFamily="18" charset="0"/>
                      </a:endParaRPr>
                    </a:p>
                  </a:txBody>
                  <a:tcPr/>
                </a:tc>
                <a:extLst>
                  <a:ext uri="{0D108BD9-81ED-4DB2-BD59-A6C34878D82A}">
                    <a16:rowId xmlns:a16="http://schemas.microsoft.com/office/drawing/2014/main" val="1626769096"/>
                  </a:ext>
                </a:extLst>
              </a:tr>
            </a:tbl>
          </a:graphicData>
        </a:graphic>
      </p:graphicFrame>
    </p:spTree>
    <p:extLst>
      <p:ext uri="{BB962C8B-B14F-4D97-AF65-F5344CB8AC3E}">
        <p14:creationId xmlns:p14="http://schemas.microsoft.com/office/powerpoint/2010/main" val="199941789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B464-3CBD-7D4D-833B-54633E4F8339}"/>
              </a:ext>
            </a:extLst>
          </p:cNvPr>
          <p:cNvSpPr>
            <a:spLocks noGrp="1"/>
          </p:cNvSpPr>
          <p:nvPr>
            <p:ph type="title"/>
          </p:nvPr>
        </p:nvSpPr>
        <p:spPr/>
        <p:txBody>
          <a:bodyPr>
            <a:normAutofit/>
          </a:bodyPr>
          <a:lstStyle/>
          <a:p>
            <a:r>
              <a:rPr lang="en-GB" sz="3600" dirty="0">
                <a:solidFill>
                  <a:srgbClr val="0070C0"/>
                </a:solidFill>
                <a:latin typeface="Georgia" panose="02040502050405020303" pitchFamily="18" charset="0"/>
              </a:rPr>
              <a:t>International education</a:t>
            </a:r>
          </a:p>
        </p:txBody>
      </p:sp>
      <p:sp>
        <p:nvSpPr>
          <p:cNvPr id="3" name="Content Placeholder 2">
            <a:extLst>
              <a:ext uri="{FF2B5EF4-FFF2-40B4-BE49-F238E27FC236}">
                <a16:creationId xmlns:a16="http://schemas.microsoft.com/office/drawing/2014/main" id="{B1FCDDFD-38AC-ED41-B38C-3B63623DDA81}"/>
              </a:ext>
            </a:extLst>
          </p:cNvPr>
          <p:cNvSpPr>
            <a:spLocks noGrp="1"/>
          </p:cNvSpPr>
          <p:nvPr>
            <p:ph idx="1"/>
          </p:nvPr>
        </p:nvSpPr>
        <p:spPr>
          <a:xfrm>
            <a:off x="457200" y="1417638"/>
            <a:ext cx="8121316" cy="5235825"/>
          </a:xfrm>
        </p:spPr>
        <p:txBody>
          <a:bodyPr>
            <a:normAutofit lnSpcReduction="10000"/>
          </a:bodyPr>
          <a:lstStyle/>
          <a:p>
            <a:r>
              <a:rPr lang="en-GB" sz="2400" dirty="0">
                <a:latin typeface="Georgia" panose="02040502050405020303" pitchFamily="18" charset="0"/>
              </a:rPr>
              <a:t>Higher Education Commission Inquiry reports July</a:t>
            </a:r>
          </a:p>
          <a:p>
            <a:r>
              <a:rPr lang="en-GB" sz="2400" dirty="0">
                <a:solidFill>
                  <a:srgbClr val="FF0000"/>
                </a:solidFill>
                <a:latin typeface="Georgia" panose="02040502050405020303" pitchFamily="18" charset="0"/>
              </a:rPr>
              <a:t>Migration Review Committee reports October</a:t>
            </a:r>
          </a:p>
          <a:p>
            <a:r>
              <a:rPr lang="en-GB" sz="2400" dirty="0">
                <a:latin typeface="Georgia" panose="02040502050405020303" pitchFamily="18" charset="0"/>
              </a:rPr>
              <a:t>£20 billion net industry, but  -</a:t>
            </a:r>
          </a:p>
          <a:p>
            <a:pPr marL="0" indent="0">
              <a:buNone/>
            </a:pPr>
            <a:r>
              <a:rPr lang="en-GB" sz="2400" dirty="0">
                <a:latin typeface="Georgia" panose="02040502050405020303" pitchFamily="18" charset="0"/>
              </a:rPr>
              <a:t>		- UK now number 3 and Canada might push past</a:t>
            </a:r>
          </a:p>
          <a:p>
            <a:r>
              <a:rPr lang="en-GB" sz="2400" dirty="0">
                <a:latin typeface="Georgia" panose="02040502050405020303" pitchFamily="18" charset="0"/>
              </a:rPr>
              <a:t>National strategy?</a:t>
            </a:r>
          </a:p>
          <a:p>
            <a:r>
              <a:rPr lang="en-GB" sz="2400" dirty="0">
                <a:latin typeface="Georgia" panose="02040502050405020303" pitchFamily="18" charset="0"/>
              </a:rPr>
              <a:t>Fee level for EU students?</a:t>
            </a:r>
          </a:p>
          <a:p>
            <a:r>
              <a:rPr lang="en-GB" sz="2400" dirty="0">
                <a:latin typeface="Georgia" panose="02040502050405020303" pitchFamily="18" charset="0"/>
              </a:rPr>
              <a:t>Post-Study Work Visas?</a:t>
            </a:r>
          </a:p>
          <a:p>
            <a:r>
              <a:rPr lang="en-GB" sz="2400" dirty="0">
                <a:latin typeface="Georgia" panose="02040502050405020303" pitchFamily="18" charset="0"/>
              </a:rPr>
              <a:t>Pilot 27 HEIs and TEF/ not a level playing field</a:t>
            </a:r>
          </a:p>
          <a:p>
            <a:r>
              <a:rPr lang="en-GB" sz="2400" dirty="0">
                <a:latin typeface="Georgia" panose="02040502050405020303" pitchFamily="18" charset="0"/>
              </a:rPr>
              <a:t>Pathways down 40%</a:t>
            </a:r>
          </a:p>
          <a:p>
            <a:r>
              <a:rPr lang="en-GB" sz="2400" dirty="0">
                <a:latin typeface="Georgia" panose="02040502050405020303" pitchFamily="18" charset="0"/>
              </a:rPr>
              <a:t>China dependence/uncertainty</a:t>
            </a:r>
          </a:p>
          <a:p>
            <a:r>
              <a:rPr lang="en-GB" sz="2400" dirty="0">
                <a:latin typeface="Georgia" panose="02040502050405020303" pitchFamily="18" charset="0"/>
              </a:rPr>
              <a:t>TNC and ‘top up’ programmes</a:t>
            </a:r>
          </a:p>
          <a:p>
            <a:r>
              <a:rPr lang="en-GB" sz="2400" dirty="0">
                <a:latin typeface="Georgia" panose="02040502050405020303" pitchFamily="18" charset="0"/>
              </a:rPr>
              <a:t>International doctoral students</a:t>
            </a:r>
          </a:p>
          <a:p>
            <a:endParaRPr lang="en-GB" sz="2400" dirty="0">
              <a:latin typeface="Georgia" panose="02040502050405020303" pitchFamily="18" charset="0"/>
            </a:endParaRPr>
          </a:p>
        </p:txBody>
      </p:sp>
    </p:spTree>
    <p:extLst>
      <p:ext uri="{BB962C8B-B14F-4D97-AF65-F5344CB8AC3E}">
        <p14:creationId xmlns:p14="http://schemas.microsoft.com/office/powerpoint/2010/main" val="151401268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870677-FE47-B749-8B71-ABC941553D4B}"/>
              </a:ext>
            </a:extLst>
          </p:cNvPr>
          <p:cNvPicPr>
            <a:picLocks noChangeAspect="1"/>
          </p:cNvPicPr>
          <p:nvPr/>
        </p:nvPicPr>
        <p:blipFill>
          <a:blip r:embed="rId2"/>
          <a:stretch>
            <a:fillRect/>
          </a:stretch>
        </p:blipFill>
        <p:spPr>
          <a:xfrm>
            <a:off x="607218" y="0"/>
            <a:ext cx="7929563" cy="6858000"/>
          </a:xfrm>
          <a:prstGeom prst="rect">
            <a:avLst/>
          </a:prstGeom>
        </p:spPr>
      </p:pic>
    </p:spTree>
    <p:extLst>
      <p:ext uri="{BB962C8B-B14F-4D97-AF65-F5344CB8AC3E}">
        <p14:creationId xmlns:p14="http://schemas.microsoft.com/office/powerpoint/2010/main" val="4807218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80" y="118226"/>
            <a:ext cx="8446168" cy="1481973"/>
          </a:xfrm>
        </p:spPr>
        <p:txBody>
          <a:bodyPr>
            <a:normAutofit/>
          </a:bodyPr>
          <a:lstStyle/>
          <a:p>
            <a:r>
              <a:rPr lang="en-GB" sz="3600" dirty="0">
                <a:solidFill>
                  <a:srgbClr val="0070C0"/>
                </a:solidFill>
                <a:latin typeface="Georgia" charset="0"/>
                <a:ea typeface="Georgia" charset="0"/>
                <a:cs typeface="Georgia" charset="0"/>
              </a:rPr>
              <a:t>EU and UK higher education: </a:t>
            </a:r>
            <a:br>
              <a:rPr lang="en-GB" sz="3600">
                <a:solidFill>
                  <a:srgbClr val="0070C0"/>
                </a:solidFill>
                <a:latin typeface="Georgia" charset="0"/>
                <a:ea typeface="Georgia" charset="0"/>
                <a:cs typeface="Georgia" charset="0"/>
              </a:rPr>
            </a:br>
            <a:r>
              <a:rPr lang="en-GB" sz="3600">
                <a:solidFill>
                  <a:srgbClr val="0070C0"/>
                </a:solidFill>
                <a:latin typeface="Georgia" charset="0"/>
                <a:ea typeface="Georgia" charset="0"/>
                <a:cs typeface="Georgia" charset="0"/>
              </a:rPr>
              <a:t>the </a:t>
            </a:r>
            <a:r>
              <a:rPr lang="en-GB" sz="3600" dirty="0">
                <a:solidFill>
                  <a:srgbClr val="0070C0"/>
                </a:solidFill>
                <a:latin typeface="Georgia" charset="0"/>
                <a:ea typeface="Georgia" charset="0"/>
                <a:cs typeface="Georgia" charset="0"/>
              </a:rPr>
              <a:t>menu</a:t>
            </a:r>
          </a:p>
        </p:txBody>
      </p:sp>
      <p:sp>
        <p:nvSpPr>
          <p:cNvPr id="3" name="Content Placeholder 2"/>
          <p:cNvSpPr>
            <a:spLocks noGrp="1"/>
          </p:cNvSpPr>
          <p:nvPr>
            <p:ph idx="1"/>
          </p:nvPr>
        </p:nvSpPr>
        <p:spPr>
          <a:xfrm>
            <a:off x="457200" y="1600200"/>
            <a:ext cx="8133347" cy="5065295"/>
          </a:xfrm>
        </p:spPr>
        <p:txBody>
          <a:bodyPr>
            <a:normAutofit fontScale="92500" lnSpcReduction="10000"/>
          </a:bodyPr>
          <a:lstStyle/>
          <a:p>
            <a:r>
              <a:rPr lang="en-GB" sz="2400" dirty="0">
                <a:latin typeface="Georgia" charset="0"/>
                <a:ea typeface="Georgia" charset="0"/>
                <a:cs typeface="Georgia" charset="0"/>
              </a:rPr>
              <a:t>Revenues</a:t>
            </a:r>
          </a:p>
          <a:p>
            <a:pPr marL="809625" indent="-377825">
              <a:buFontTx/>
              <a:buChar char="-"/>
            </a:pPr>
            <a:r>
              <a:rPr lang="en-GB" sz="2400" dirty="0">
                <a:latin typeface="Georgia" charset="0"/>
                <a:ea typeface="Georgia" charset="0"/>
                <a:cs typeface="Georgia" charset="0"/>
              </a:rPr>
              <a:t>Horizon 2020 and other research</a:t>
            </a:r>
          </a:p>
          <a:p>
            <a:pPr marL="809625" indent="-377825">
              <a:buFontTx/>
              <a:buChar char="-"/>
            </a:pPr>
            <a:r>
              <a:rPr lang="en-GB" sz="2400" dirty="0">
                <a:latin typeface="Georgia" charset="0"/>
                <a:ea typeface="Georgia" charset="0"/>
                <a:cs typeface="Georgia" charset="0"/>
              </a:rPr>
              <a:t>European Regional Development Fund </a:t>
            </a:r>
          </a:p>
          <a:p>
            <a:pPr marL="809625" indent="-377825">
              <a:buFontTx/>
              <a:buChar char="-"/>
            </a:pPr>
            <a:r>
              <a:rPr lang="en-GB" sz="2400" dirty="0">
                <a:latin typeface="Georgia" charset="0"/>
                <a:ea typeface="Georgia" charset="0"/>
                <a:cs typeface="Georgia" charset="0"/>
              </a:rPr>
              <a:t>Loans from European Investment Bank</a:t>
            </a:r>
          </a:p>
          <a:p>
            <a:pPr marL="809625" indent="-377825">
              <a:buFontTx/>
              <a:buChar char="-"/>
            </a:pPr>
            <a:r>
              <a:rPr lang="en-GB" sz="2400" dirty="0">
                <a:latin typeface="Georgia" charset="0"/>
                <a:ea typeface="Georgia" charset="0"/>
                <a:cs typeface="Georgia" charset="0"/>
              </a:rPr>
              <a:t>Incoming EU student fees</a:t>
            </a:r>
          </a:p>
          <a:p>
            <a:pPr marL="809625" indent="-377825">
              <a:buFontTx/>
              <a:buChar char="-"/>
            </a:pPr>
            <a:r>
              <a:rPr lang="en-GB" sz="2400" i="1" dirty="0">
                <a:solidFill>
                  <a:srgbClr val="FF0000"/>
                </a:solidFill>
                <a:latin typeface="Georgia" charset="0"/>
                <a:ea typeface="Georgia" charset="0"/>
                <a:cs typeface="Georgia" charset="0"/>
              </a:rPr>
              <a:t>Non-EU student fees—the saver? For whom?</a:t>
            </a:r>
            <a:r>
              <a:rPr lang="en-GB" sz="2400" i="1" dirty="0">
                <a:latin typeface="Georgia" charset="0"/>
                <a:ea typeface="Georgia" charset="0"/>
                <a:cs typeface="Georgia" charset="0"/>
              </a:rPr>
              <a:t> </a:t>
            </a:r>
          </a:p>
          <a:p>
            <a:r>
              <a:rPr lang="en-GB" sz="2400" dirty="0">
                <a:latin typeface="Georgia" charset="0"/>
                <a:ea typeface="Georgia" charset="0"/>
                <a:cs typeface="Georgia" charset="0"/>
              </a:rPr>
              <a:t>People</a:t>
            </a:r>
          </a:p>
          <a:p>
            <a:pPr marL="801688" indent="-334963">
              <a:buFontTx/>
              <a:buChar char="-"/>
            </a:pPr>
            <a:r>
              <a:rPr lang="en-GB" sz="2400" dirty="0">
                <a:latin typeface="Georgia" charset="0"/>
                <a:ea typeface="Georgia" charset="0"/>
                <a:cs typeface="Georgia" charset="0"/>
              </a:rPr>
              <a:t>Contribution of EU doctoral students to UK research</a:t>
            </a:r>
          </a:p>
          <a:p>
            <a:pPr marL="801688" indent="-334963">
              <a:buFontTx/>
              <a:buChar char="-"/>
            </a:pPr>
            <a:r>
              <a:rPr lang="en-GB" sz="2400" dirty="0">
                <a:latin typeface="Georgia" charset="0"/>
                <a:ea typeface="Georgia" charset="0"/>
                <a:cs typeface="Georgia" charset="0"/>
              </a:rPr>
              <a:t>EU-citizen staff in UK HEIs</a:t>
            </a:r>
          </a:p>
          <a:p>
            <a:pPr marL="801688" indent="-334963">
              <a:buFontTx/>
              <a:buChar char="-"/>
            </a:pPr>
            <a:r>
              <a:rPr lang="en-GB" sz="2400" dirty="0">
                <a:latin typeface="Georgia" charset="0"/>
                <a:ea typeface="Georgia" charset="0"/>
                <a:cs typeface="Georgia" charset="0"/>
              </a:rPr>
              <a:t>Future staff recruitment out of EU countries</a:t>
            </a:r>
          </a:p>
          <a:p>
            <a:r>
              <a:rPr lang="en-GB" sz="2400" dirty="0">
                <a:latin typeface="Georgia" charset="0"/>
                <a:ea typeface="Georgia" charset="0"/>
                <a:cs typeface="Georgia" charset="0"/>
              </a:rPr>
              <a:t>Education</a:t>
            </a:r>
          </a:p>
          <a:p>
            <a:pPr marL="849313" indent="-334963">
              <a:buFontTx/>
              <a:buChar char="-"/>
            </a:pPr>
            <a:r>
              <a:rPr lang="en-GB" sz="2400" dirty="0">
                <a:latin typeface="Georgia" charset="0"/>
                <a:ea typeface="Georgia" charset="0"/>
                <a:cs typeface="Georgia" charset="0"/>
              </a:rPr>
              <a:t>Incoming Erasmus students</a:t>
            </a:r>
          </a:p>
          <a:p>
            <a:pPr marL="849313" indent="-334963">
              <a:buFontTx/>
              <a:buChar char="-"/>
            </a:pPr>
            <a:r>
              <a:rPr lang="en-GB" sz="2400" dirty="0">
                <a:latin typeface="Georgia" charset="0"/>
                <a:ea typeface="Georgia" charset="0"/>
                <a:cs typeface="Georgia" charset="0"/>
              </a:rPr>
              <a:t>Outgoing Erasmus students</a:t>
            </a:r>
            <a:endParaRPr lang="en-GB" sz="1200" dirty="0">
              <a:latin typeface="Georgia" charset="0"/>
              <a:ea typeface="Georgia" charset="0"/>
              <a:cs typeface="Georgia" charset="0"/>
            </a:endParaRPr>
          </a:p>
          <a:p>
            <a:endParaRPr lang="en-GB" sz="1200" dirty="0">
              <a:latin typeface="Georgia" charset="0"/>
              <a:ea typeface="Georgia" charset="0"/>
              <a:cs typeface="Georgia" charset="0"/>
            </a:endParaRPr>
          </a:p>
          <a:p>
            <a:endParaRPr lang="en-GB" sz="1200" dirty="0">
              <a:latin typeface="Georgia" charset="0"/>
              <a:ea typeface="Georgia" charset="0"/>
              <a:cs typeface="Georgia" charset="0"/>
            </a:endParaRPr>
          </a:p>
          <a:p>
            <a:endParaRPr lang="en-GB" sz="2400" dirty="0">
              <a:latin typeface="Georgia" charset="0"/>
              <a:ea typeface="Georgia" charset="0"/>
              <a:cs typeface="Georgia" charset="0"/>
            </a:endParaRPr>
          </a:p>
        </p:txBody>
      </p:sp>
    </p:spTree>
    <p:extLst>
      <p:ext uri="{BB962C8B-B14F-4D97-AF65-F5344CB8AC3E}">
        <p14:creationId xmlns:p14="http://schemas.microsoft.com/office/powerpoint/2010/main" val="18856388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74638"/>
            <a:ext cx="8693624" cy="1143000"/>
          </a:xfrm>
        </p:spPr>
        <p:txBody>
          <a:bodyPr>
            <a:normAutofit/>
          </a:bodyPr>
          <a:lstStyle/>
          <a:p>
            <a:r>
              <a:rPr lang="en-GB" sz="3600" dirty="0">
                <a:solidFill>
                  <a:srgbClr val="0070C0"/>
                </a:solidFill>
                <a:latin typeface="Georgia" charset="0"/>
                <a:ea typeface="Georgia" charset="0"/>
                <a:cs typeface="Georgia" charset="0"/>
              </a:rPr>
              <a:t>Non-UK EU students, 2015-16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357885"/>
              </p:ext>
            </p:extLst>
          </p:nvPr>
        </p:nvGraphicFramePr>
        <p:xfrm>
          <a:off x="409433" y="1417638"/>
          <a:ext cx="8229600" cy="4876800"/>
        </p:xfrm>
        <a:graphic>
          <a:graphicData uri="http://schemas.openxmlformats.org/drawingml/2006/table">
            <a:tbl>
              <a:tblPr firstRow="1" bandRow="1">
                <a:tableStyleId>{5C22544A-7EE6-4342-B048-85BDC9FD1C3A}</a:tableStyleId>
              </a:tblPr>
              <a:tblGrid>
                <a:gridCol w="3261815">
                  <a:extLst>
                    <a:ext uri="{9D8B030D-6E8A-4147-A177-3AD203B41FA5}">
                      <a16:colId xmlns:a16="http://schemas.microsoft.com/office/drawing/2014/main" val="20000"/>
                    </a:ext>
                  </a:extLst>
                </a:gridCol>
                <a:gridCol w="2565779">
                  <a:extLst>
                    <a:ext uri="{9D8B030D-6E8A-4147-A177-3AD203B41FA5}">
                      <a16:colId xmlns:a16="http://schemas.microsoft.com/office/drawing/2014/main" val="20001"/>
                    </a:ext>
                  </a:extLst>
                </a:gridCol>
                <a:gridCol w="2402006">
                  <a:extLst>
                    <a:ext uri="{9D8B030D-6E8A-4147-A177-3AD203B41FA5}">
                      <a16:colId xmlns:a16="http://schemas.microsoft.com/office/drawing/2014/main" val="20002"/>
                    </a:ext>
                  </a:extLst>
                </a:gridCol>
              </a:tblGrid>
              <a:tr h="370840">
                <a:tc>
                  <a:txBody>
                    <a:bodyPr/>
                    <a:lstStyle/>
                    <a:p>
                      <a:r>
                        <a:rPr lang="en-GB" dirty="0">
                          <a:latin typeface="Georgia" charset="0"/>
                          <a:ea typeface="Georgia" charset="0"/>
                          <a:cs typeface="Georgia" charset="0"/>
                        </a:rPr>
                        <a:t>University</a:t>
                      </a:r>
                    </a:p>
                  </a:txBody>
                  <a:tcPr/>
                </a:tc>
                <a:tc>
                  <a:txBody>
                    <a:bodyPr/>
                    <a:lstStyle/>
                    <a:p>
                      <a:pPr algn="ctr"/>
                      <a:r>
                        <a:rPr lang="en-GB" dirty="0">
                          <a:latin typeface="Georgia" charset="0"/>
                          <a:ea typeface="Georgia" charset="0"/>
                          <a:cs typeface="Georgia" charset="0"/>
                        </a:rPr>
                        <a:t>Number of non-UK </a:t>
                      </a:r>
                    </a:p>
                    <a:p>
                      <a:pPr algn="ctr"/>
                      <a:r>
                        <a:rPr lang="en-GB" dirty="0">
                          <a:latin typeface="Georgia" charset="0"/>
                          <a:ea typeface="Georgia" charset="0"/>
                          <a:cs typeface="Georgia" charset="0"/>
                        </a:rPr>
                        <a:t>EU students</a:t>
                      </a:r>
                    </a:p>
                  </a:txBody>
                  <a:tcPr/>
                </a:tc>
                <a:tc>
                  <a:txBody>
                    <a:bodyPr/>
                    <a:lstStyle/>
                    <a:p>
                      <a:pPr algn="ctr"/>
                      <a:r>
                        <a:rPr lang="en-GB" dirty="0">
                          <a:latin typeface="Georgia" charset="0"/>
                          <a:ea typeface="Georgia" charset="0"/>
                          <a:cs typeface="Georgia" charset="0"/>
                        </a:rPr>
                        <a:t>Proportion of all </a:t>
                      </a:r>
                    </a:p>
                    <a:p>
                      <a:pPr algn="ctr"/>
                      <a:r>
                        <a:rPr lang="en-GB" dirty="0">
                          <a:latin typeface="Georgia" charset="0"/>
                          <a:ea typeface="Georgia" charset="0"/>
                          <a:cs typeface="Georgia" charset="0"/>
                        </a:rPr>
                        <a:t>enrolled students</a:t>
                      </a:r>
                    </a:p>
                    <a:p>
                      <a:pPr algn="ctr"/>
                      <a:r>
                        <a:rPr lang="en-GB" dirty="0">
                          <a:latin typeface="Georgia" charset="0"/>
                          <a:ea typeface="Georgia" charset="0"/>
                          <a:cs typeface="Georgia" charset="0"/>
                        </a:rPr>
                        <a:t>%</a:t>
                      </a:r>
                    </a:p>
                  </a:txBody>
                  <a:tcPr/>
                </a:tc>
                <a:extLst>
                  <a:ext uri="{0D108BD9-81ED-4DB2-BD59-A6C34878D82A}">
                    <a16:rowId xmlns:a16="http://schemas.microsoft.com/office/drawing/2014/main" val="10000"/>
                  </a:ext>
                </a:extLst>
              </a:tr>
              <a:tr h="370840">
                <a:tc>
                  <a:txBody>
                    <a:bodyPr/>
                    <a:lstStyle/>
                    <a:p>
                      <a:r>
                        <a:rPr lang="en-GB" sz="2000" dirty="0">
                          <a:latin typeface="Georgia" charset="0"/>
                          <a:ea typeface="Georgia" charset="0"/>
                          <a:cs typeface="Georgia" charset="0"/>
                        </a:rPr>
                        <a:t>University College London</a:t>
                      </a:r>
                    </a:p>
                  </a:txBody>
                  <a:tcPr/>
                </a:tc>
                <a:tc>
                  <a:txBody>
                    <a:bodyPr/>
                    <a:lstStyle/>
                    <a:p>
                      <a:pPr algn="ctr"/>
                      <a:r>
                        <a:rPr lang="en-GB" sz="2000" dirty="0">
                          <a:latin typeface="Georgia" charset="0"/>
                          <a:ea typeface="Georgia" charset="0"/>
                          <a:cs typeface="Georgia" charset="0"/>
                        </a:rPr>
                        <a:t>4175</a:t>
                      </a:r>
                    </a:p>
                  </a:txBody>
                  <a:tcPr/>
                </a:tc>
                <a:tc>
                  <a:txBody>
                    <a:bodyPr/>
                    <a:lstStyle/>
                    <a:p>
                      <a:pPr algn="ctr"/>
                      <a:r>
                        <a:rPr lang="en-GB" sz="2000" dirty="0">
                          <a:latin typeface="Georgia" charset="0"/>
                          <a:ea typeface="Georgia" charset="0"/>
                          <a:cs typeface="Georgia" charset="0"/>
                        </a:rPr>
                        <a:t>11.2</a:t>
                      </a:r>
                    </a:p>
                  </a:txBody>
                  <a:tcPr/>
                </a:tc>
                <a:extLst>
                  <a:ext uri="{0D108BD9-81ED-4DB2-BD59-A6C34878D82A}">
                    <a16:rowId xmlns:a16="http://schemas.microsoft.com/office/drawing/2014/main" val="10001"/>
                  </a:ext>
                </a:extLst>
              </a:tr>
              <a:tr h="370840">
                <a:tc>
                  <a:txBody>
                    <a:bodyPr/>
                    <a:lstStyle/>
                    <a:p>
                      <a:r>
                        <a:rPr lang="en-GB" sz="2000" dirty="0">
                          <a:latin typeface="Georgia" charset="0"/>
                          <a:ea typeface="Georgia" charset="0"/>
                          <a:cs typeface="Georgia" charset="0"/>
                        </a:rPr>
                        <a:t>King’s College London</a:t>
                      </a:r>
                    </a:p>
                  </a:txBody>
                  <a:tcPr/>
                </a:tc>
                <a:tc>
                  <a:txBody>
                    <a:bodyPr/>
                    <a:lstStyle/>
                    <a:p>
                      <a:pPr algn="ctr"/>
                      <a:r>
                        <a:rPr lang="en-GB" sz="2000" dirty="0">
                          <a:latin typeface="Georgia" charset="0"/>
                          <a:ea typeface="Georgia" charset="0"/>
                          <a:cs typeface="Georgia" charset="0"/>
                        </a:rPr>
                        <a:t>3535</a:t>
                      </a:r>
                    </a:p>
                  </a:txBody>
                  <a:tcPr/>
                </a:tc>
                <a:tc>
                  <a:txBody>
                    <a:bodyPr/>
                    <a:lstStyle/>
                    <a:p>
                      <a:pPr algn="ctr"/>
                      <a:r>
                        <a:rPr lang="en-GB" sz="2000" dirty="0">
                          <a:latin typeface="Georgia" charset="0"/>
                          <a:ea typeface="Georgia" charset="0"/>
                          <a:cs typeface="Georgia" charset="0"/>
                        </a:rPr>
                        <a:t>12.2</a:t>
                      </a:r>
                    </a:p>
                  </a:txBody>
                  <a:tcPr/>
                </a:tc>
                <a:extLst>
                  <a:ext uri="{0D108BD9-81ED-4DB2-BD59-A6C34878D82A}">
                    <a16:rowId xmlns:a16="http://schemas.microsoft.com/office/drawing/2014/main" val="10002"/>
                  </a:ext>
                </a:extLst>
              </a:tr>
              <a:tr h="370840">
                <a:tc>
                  <a:txBody>
                    <a:bodyPr/>
                    <a:lstStyle/>
                    <a:p>
                      <a:r>
                        <a:rPr lang="en-GB" sz="2000" dirty="0">
                          <a:latin typeface="Georgia" charset="0"/>
                          <a:ea typeface="Georgia" charset="0"/>
                          <a:cs typeface="Georgia" charset="0"/>
                        </a:rPr>
                        <a:t>U Edinburgh</a:t>
                      </a:r>
                    </a:p>
                  </a:txBody>
                  <a:tcPr/>
                </a:tc>
                <a:tc>
                  <a:txBody>
                    <a:bodyPr/>
                    <a:lstStyle/>
                    <a:p>
                      <a:pPr algn="ctr"/>
                      <a:r>
                        <a:rPr lang="en-GB" sz="2000" dirty="0">
                          <a:latin typeface="Georgia" charset="0"/>
                          <a:ea typeface="Georgia" charset="0"/>
                          <a:cs typeface="Georgia" charset="0"/>
                        </a:rPr>
                        <a:t>3505</a:t>
                      </a:r>
                    </a:p>
                  </a:txBody>
                  <a:tcPr/>
                </a:tc>
                <a:tc>
                  <a:txBody>
                    <a:bodyPr/>
                    <a:lstStyle/>
                    <a:p>
                      <a:pPr algn="ctr"/>
                      <a:r>
                        <a:rPr lang="en-GB" sz="2000" dirty="0">
                          <a:latin typeface="Georgia" charset="0"/>
                          <a:ea typeface="Georgia" charset="0"/>
                          <a:cs typeface="Georgia" charset="0"/>
                        </a:rPr>
                        <a:t>11.5</a:t>
                      </a:r>
                    </a:p>
                  </a:txBody>
                  <a:tcPr/>
                </a:tc>
                <a:extLst>
                  <a:ext uri="{0D108BD9-81ED-4DB2-BD59-A6C34878D82A}">
                    <a16:rowId xmlns:a16="http://schemas.microsoft.com/office/drawing/2014/main" val="10003"/>
                  </a:ext>
                </a:extLst>
              </a:tr>
              <a:tr h="370840">
                <a:tc>
                  <a:txBody>
                    <a:bodyPr/>
                    <a:lstStyle/>
                    <a:p>
                      <a:r>
                        <a:rPr lang="en-GB" sz="2000" dirty="0">
                          <a:latin typeface="Georgia" charset="0"/>
                          <a:ea typeface="Georgia" charset="0"/>
                          <a:cs typeface="Georgia" charset="0"/>
                        </a:rPr>
                        <a:t>U Glasgow</a:t>
                      </a:r>
                    </a:p>
                  </a:txBody>
                  <a:tcPr/>
                </a:tc>
                <a:tc>
                  <a:txBody>
                    <a:bodyPr/>
                    <a:lstStyle/>
                    <a:p>
                      <a:pPr algn="ctr"/>
                      <a:r>
                        <a:rPr lang="en-GB" sz="2000" dirty="0">
                          <a:latin typeface="Georgia" charset="0"/>
                          <a:ea typeface="Georgia" charset="0"/>
                          <a:cs typeface="Georgia" charset="0"/>
                        </a:rPr>
                        <a:t>2895</a:t>
                      </a:r>
                    </a:p>
                  </a:txBody>
                  <a:tcPr/>
                </a:tc>
                <a:tc>
                  <a:txBody>
                    <a:bodyPr/>
                    <a:lstStyle/>
                    <a:p>
                      <a:pPr algn="ctr"/>
                      <a:r>
                        <a:rPr lang="en-GB" sz="2000" dirty="0">
                          <a:latin typeface="Georgia" charset="0"/>
                          <a:ea typeface="Georgia" charset="0"/>
                          <a:cs typeface="Georgia" charset="0"/>
                        </a:rPr>
                        <a:t>10.6</a:t>
                      </a:r>
                    </a:p>
                  </a:txBody>
                  <a:tcPr/>
                </a:tc>
                <a:extLst>
                  <a:ext uri="{0D108BD9-81ED-4DB2-BD59-A6C34878D82A}">
                    <a16:rowId xmlns:a16="http://schemas.microsoft.com/office/drawing/2014/main" val="10004"/>
                  </a:ext>
                </a:extLst>
              </a:tr>
              <a:tr h="370840">
                <a:tc>
                  <a:txBody>
                    <a:bodyPr/>
                    <a:lstStyle/>
                    <a:p>
                      <a:r>
                        <a:rPr lang="en-GB" sz="2000" dirty="0">
                          <a:latin typeface="Georgia" charset="0"/>
                          <a:ea typeface="Georgia" charset="0"/>
                          <a:cs typeface="Georgia" charset="0"/>
                        </a:rPr>
                        <a:t>Imperial</a:t>
                      </a:r>
                    </a:p>
                  </a:txBody>
                  <a:tcPr/>
                </a:tc>
                <a:tc>
                  <a:txBody>
                    <a:bodyPr/>
                    <a:lstStyle/>
                    <a:p>
                      <a:pPr algn="ctr"/>
                      <a:r>
                        <a:rPr lang="en-GB" sz="2000" dirty="0">
                          <a:latin typeface="Georgia" charset="0"/>
                          <a:ea typeface="Georgia" charset="0"/>
                          <a:cs typeface="Georgia" charset="0"/>
                        </a:rPr>
                        <a:t>2760</a:t>
                      </a:r>
                    </a:p>
                  </a:txBody>
                  <a:tcPr/>
                </a:tc>
                <a:tc>
                  <a:txBody>
                    <a:bodyPr/>
                    <a:lstStyle/>
                    <a:p>
                      <a:pPr algn="ctr"/>
                      <a:r>
                        <a:rPr lang="en-GB" sz="2000" dirty="0">
                          <a:latin typeface="Georgia" charset="0"/>
                          <a:ea typeface="Georgia" charset="0"/>
                          <a:cs typeface="Georgia" charset="0"/>
                        </a:rPr>
                        <a:t>16.2</a:t>
                      </a:r>
                    </a:p>
                  </a:txBody>
                  <a:tcPr/>
                </a:tc>
                <a:extLst>
                  <a:ext uri="{0D108BD9-81ED-4DB2-BD59-A6C34878D82A}">
                    <a16:rowId xmlns:a16="http://schemas.microsoft.com/office/drawing/2014/main" val="10005"/>
                  </a:ext>
                </a:extLst>
              </a:tr>
              <a:tr h="370840">
                <a:tc>
                  <a:txBody>
                    <a:bodyPr/>
                    <a:lstStyle/>
                    <a:p>
                      <a:r>
                        <a:rPr lang="en-GB" sz="2000" dirty="0">
                          <a:latin typeface="Georgia" charset="0"/>
                          <a:ea typeface="Georgia" charset="0"/>
                          <a:cs typeface="Georgia" charset="0"/>
                        </a:rPr>
                        <a:t>U Oxford</a:t>
                      </a:r>
                    </a:p>
                  </a:txBody>
                  <a:tcPr/>
                </a:tc>
                <a:tc>
                  <a:txBody>
                    <a:bodyPr/>
                    <a:lstStyle/>
                    <a:p>
                      <a:pPr algn="ctr"/>
                      <a:r>
                        <a:rPr lang="en-GB" sz="2000" dirty="0">
                          <a:latin typeface="Georgia" charset="0"/>
                          <a:ea typeface="Georgia" charset="0"/>
                          <a:cs typeface="Georgia" charset="0"/>
                        </a:rPr>
                        <a:t>2670</a:t>
                      </a:r>
                    </a:p>
                  </a:txBody>
                  <a:tcPr/>
                </a:tc>
                <a:tc>
                  <a:txBody>
                    <a:bodyPr/>
                    <a:lstStyle/>
                    <a:p>
                      <a:pPr algn="ctr"/>
                      <a:r>
                        <a:rPr lang="en-GB" sz="2000" dirty="0">
                          <a:latin typeface="Georgia" charset="0"/>
                          <a:ea typeface="Georgia" charset="0"/>
                          <a:cs typeface="Georgia" charset="0"/>
                        </a:rPr>
                        <a:t>10.7</a:t>
                      </a:r>
                    </a:p>
                  </a:txBody>
                  <a:tcPr/>
                </a:tc>
                <a:extLst>
                  <a:ext uri="{0D108BD9-81ED-4DB2-BD59-A6C34878D82A}">
                    <a16:rowId xmlns:a16="http://schemas.microsoft.com/office/drawing/2014/main" val="10006"/>
                  </a:ext>
                </a:extLst>
              </a:tr>
              <a:tr h="370840">
                <a:tc>
                  <a:txBody>
                    <a:bodyPr/>
                    <a:lstStyle/>
                    <a:p>
                      <a:r>
                        <a:rPr lang="en-GB" sz="2000" dirty="0">
                          <a:latin typeface="Georgia" charset="0"/>
                          <a:ea typeface="Georgia" charset="0"/>
                          <a:cs typeface="Georgia" charset="0"/>
                        </a:rPr>
                        <a:t>U Aberdeen</a:t>
                      </a:r>
                    </a:p>
                  </a:txBody>
                  <a:tcPr/>
                </a:tc>
                <a:tc>
                  <a:txBody>
                    <a:bodyPr/>
                    <a:lstStyle/>
                    <a:p>
                      <a:pPr algn="ctr"/>
                      <a:r>
                        <a:rPr lang="en-GB" sz="2000" dirty="0">
                          <a:latin typeface="Georgia" charset="0"/>
                          <a:ea typeface="Georgia" charset="0"/>
                          <a:cs typeface="Georgia" charset="0"/>
                        </a:rPr>
                        <a:t>2505</a:t>
                      </a:r>
                    </a:p>
                  </a:txBody>
                  <a:tcPr/>
                </a:tc>
                <a:tc>
                  <a:txBody>
                    <a:bodyPr/>
                    <a:lstStyle/>
                    <a:p>
                      <a:pPr algn="ctr"/>
                      <a:r>
                        <a:rPr lang="en-GB" sz="2000" dirty="0">
                          <a:latin typeface="Georgia" charset="0"/>
                          <a:ea typeface="Georgia" charset="0"/>
                          <a:cs typeface="Georgia" charset="0"/>
                        </a:rPr>
                        <a:t>17.9</a:t>
                      </a:r>
                    </a:p>
                  </a:txBody>
                  <a:tcPr/>
                </a:tc>
                <a:extLst>
                  <a:ext uri="{0D108BD9-81ED-4DB2-BD59-A6C34878D82A}">
                    <a16:rowId xmlns:a16="http://schemas.microsoft.com/office/drawing/2014/main" val="10007"/>
                  </a:ext>
                </a:extLst>
              </a:tr>
              <a:tr h="370840">
                <a:tc>
                  <a:txBody>
                    <a:bodyPr/>
                    <a:lstStyle/>
                    <a:p>
                      <a:r>
                        <a:rPr lang="en-GB" sz="2000" dirty="0">
                          <a:latin typeface="Georgia" charset="0"/>
                          <a:ea typeface="Georgia" charset="0"/>
                          <a:cs typeface="Georgia" charset="0"/>
                        </a:rPr>
                        <a:t>U Cambridge</a:t>
                      </a:r>
                    </a:p>
                  </a:txBody>
                  <a:tcPr/>
                </a:tc>
                <a:tc>
                  <a:txBody>
                    <a:bodyPr/>
                    <a:lstStyle/>
                    <a:p>
                      <a:pPr algn="ctr"/>
                      <a:r>
                        <a:rPr lang="en-GB" sz="2000" dirty="0">
                          <a:latin typeface="Georgia" charset="0"/>
                          <a:ea typeface="Georgia" charset="0"/>
                          <a:cs typeface="Georgia" charset="0"/>
                        </a:rPr>
                        <a:t>2420</a:t>
                      </a:r>
                    </a:p>
                  </a:txBody>
                  <a:tcPr/>
                </a:tc>
                <a:tc>
                  <a:txBody>
                    <a:bodyPr/>
                    <a:lstStyle/>
                    <a:p>
                      <a:pPr algn="ctr"/>
                      <a:r>
                        <a:rPr lang="en-GB" sz="2000" dirty="0">
                          <a:latin typeface="Georgia" charset="0"/>
                          <a:ea typeface="Georgia" charset="0"/>
                          <a:cs typeface="Georgia" charset="0"/>
                        </a:rPr>
                        <a:t>12.3</a:t>
                      </a:r>
                    </a:p>
                  </a:txBody>
                  <a:tcPr/>
                </a:tc>
                <a:extLst>
                  <a:ext uri="{0D108BD9-81ED-4DB2-BD59-A6C34878D82A}">
                    <a16:rowId xmlns:a16="http://schemas.microsoft.com/office/drawing/2014/main" val="10008"/>
                  </a:ext>
                </a:extLst>
              </a:tr>
              <a:tr h="370840">
                <a:tc>
                  <a:txBody>
                    <a:bodyPr/>
                    <a:lstStyle/>
                    <a:p>
                      <a:r>
                        <a:rPr lang="en-GB" sz="2000" dirty="0">
                          <a:latin typeface="Georgia" charset="0"/>
                          <a:ea typeface="Georgia" charset="0"/>
                          <a:cs typeface="Georgia" charset="0"/>
                        </a:rPr>
                        <a:t>U Manchester</a:t>
                      </a:r>
                    </a:p>
                  </a:txBody>
                  <a:tcPr/>
                </a:tc>
                <a:tc>
                  <a:txBody>
                    <a:bodyPr/>
                    <a:lstStyle/>
                    <a:p>
                      <a:pPr algn="ctr"/>
                      <a:r>
                        <a:rPr lang="en-GB" sz="2000" dirty="0">
                          <a:latin typeface="Georgia" charset="0"/>
                          <a:ea typeface="Georgia" charset="0"/>
                          <a:cs typeface="Georgia" charset="0"/>
                        </a:rPr>
                        <a:t>2345</a:t>
                      </a:r>
                    </a:p>
                  </a:txBody>
                  <a:tcPr/>
                </a:tc>
                <a:tc>
                  <a:txBody>
                    <a:bodyPr/>
                    <a:lstStyle/>
                    <a:p>
                      <a:pPr algn="ctr"/>
                      <a:r>
                        <a:rPr lang="en-GB" sz="2000" dirty="0">
                          <a:latin typeface="Georgia" charset="0"/>
                          <a:ea typeface="Georgia" charset="0"/>
                          <a:cs typeface="Georgia" charset="0"/>
                        </a:rPr>
                        <a:t>  5.9</a:t>
                      </a:r>
                    </a:p>
                  </a:txBody>
                  <a:tcPr/>
                </a:tc>
                <a:extLst>
                  <a:ext uri="{0D108BD9-81ED-4DB2-BD59-A6C34878D82A}">
                    <a16:rowId xmlns:a16="http://schemas.microsoft.com/office/drawing/2014/main" val="10009"/>
                  </a:ext>
                </a:extLst>
              </a:tr>
              <a:tr h="370840">
                <a:tc>
                  <a:txBody>
                    <a:bodyPr/>
                    <a:lstStyle/>
                    <a:p>
                      <a:r>
                        <a:rPr lang="en-GB" sz="2000" dirty="0">
                          <a:latin typeface="Georgia" charset="0"/>
                          <a:ea typeface="Georgia" charset="0"/>
                          <a:cs typeface="Georgia" charset="0"/>
                        </a:rPr>
                        <a:t>U of the Arts London</a:t>
                      </a:r>
                    </a:p>
                  </a:txBody>
                  <a:tcPr/>
                </a:tc>
                <a:tc>
                  <a:txBody>
                    <a:bodyPr/>
                    <a:lstStyle/>
                    <a:p>
                      <a:pPr algn="ctr"/>
                      <a:r>
                        <a:rPr lang="en-GB" sz="2000" dirty="0">
                          <a:latin typeface="Georgia" charset="0"/>
                          <a:ea typeface="Georgia" charset="0"/>
                          <a:cs typeface="Georgia" charset="0"/>
                        </a:rPr>
                        <a:t>2320</a:t>
                      </a:r>
                    </a:p>
                  </a:txBody>
                  <a:tcPr/>
                </a:tc>
                <a:tc>
                  <a:txBody>
                    <a:bodyPr/>
                    <a:lstStyle/>
                    <a:p>
                      <a:pPr algn="ctr"/>
                      <a:r>
                        <a:rPr lang="en-GB" sz="2000" dirty="0">
                          <a:latin typeface="Georgia" charset="0"/>
                          <a:ea typeface="Georgia" charset="0"/>
                          <a:cs typeface="Georgia" charset="0"/>
                        </a:rPr>
                        <a:t>12.7</a:t>
                      </a:r>
                    </a:p>
                  </a:txBody>
                  <a:tcPr/>
                </a:tc>
                <a:extLst>
                  <a:ext uri="{0D108BD9-81ED-4DB2-BD59-A6C34878D82A}">
                    <a16:rowId xmlns:a16="http://schemas.microsoft.com/office/drawing/2014/main" val="10010"/>
                  </a:ext>
                </a:extLst>
              </a:tr>
            </a:tbl>
          </a:graphicData>
        </a:graphic>
      </p:graphicFrame>
      <p:sp>
        <p:nvSpPr>
          <p:cNvPr id="5" name="TextBox 4"/>
          <p:cNvSpPr txBox="1"/>
          <p:nvPr/>
        </p:nvSpPr>
        <p:spPr>
          <a:xfrm>
            <a:off x="6059606" y="6482687"/>
            <a:ext cx="2579427" cy="307777"/>
          </a:xfrm>
          <a:prstGeom prst="rect">
            <a:avLst/>
          </a:prstGeom>
          <a:noFill/>
        </p:spPr>
        <p:txBody>
          <a:bodyPr wrap="square" rtlCol="0">
            <a:spAutoFit/>
          </a:bodyPr>
          <a:lstStyle/>
          <a:p>
            <a:r>
              <a:rPr lang="en-GB" sz="1400" i="1" dirty="0">
                <a:latin typeface="Georgia" charset="0"/>
                <a:ea typeface="Georgia" charset="0"/>
                <a:cs typeface="Georgia" charset="0"/>
              </a:rPr>
              <a:t>Source: HESA</a:t>
            </a:r>
          </a:p>
        </p:txBody>
      </p:sp>
    </p:spTree>
    <p:extLst>
      <p:ext uri="{BB962C8B-B14F-4D97-AF65-F5344CB8AC3E}">
        <p14:creationId xmlns:p14="http://schemas.microsoft.com/office/powerpoint/2010/main" val="58670097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74638"/>
            <a:ext cx="8693624" cy="1143000"/>
          </a:xfrm>
        </p:spPr>
        <p:txBody>
          <a:bodyPr>
            <a:normAutofit/>
          </a:bodyPr>
          <a:lstStyle/>
          <a:p>
            <a:r>
              <a:rPr lang="en-GB" sz="3600" dirty="0">
                <a:solidFill>
                  <a:srgbClr val="0070C0"/>
                </a:solidFill>
                <a:latin typeface="Georgia" charset="0"/>
                <a:ea typeface="Georgia" charset="0"/>
                <a:cs typeface="Georgia" charset="0"/>
              </a:rPr>
              <a:t>Non-UK EU academic staff, 2015-16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9026834"/>
              </p:ext>
            </p:extLst>
          </p:nvPr>
        </p:nvGraphicFramePr>
        <p:xfrm>
          <a:off x="409433" y="1417638"/>
          <a:ext cx="8229600" cy="4876800"/>
        </p:xfrm>
        <a:graphic>
          <a:graphicData uri="http://schemas.openxmlformats.org/drawingml/2006/table">
            <a:tbl>
              <a:tblPr firstRow="1" bandRow="1">
                <a:tableStyleId>{5C22544A-7EE6-4342-B048-85BDC9FD1C3A}</a:tableStyleId>
              </a:tblPr>
              <a:tblGrid>
                <a:gridCol w="3261815">
                  <a:extLst>
                    <a:ext uri="{9D8B030D-6E8A-4147-A177-3AD203B41FA5}">
                      <a16:colId xmlns:a16="http://schemas.microsoft.com/office/drawing/2014/main" val="20000"/>
                    </a:ext>
                  </a:extLst>
                </a:gridCol>
                <a:gridCol w="2565779">
                  <a:extLst>
                    <a:ext uri="{9D8B030D-6E8A-4147-A177-3AD203B41FA5}">
                      <a16:colId xmlns:a16="http://schemas.microsoft.com/office/drawing/2014/main" val="20001"/>
                    </a:ext>
                  </a:extLst>
                </a:gridCol>
                <a:gridCol w="2402006">
                  <a:extLst>
                    <a:ext uri="{9D8B030D-6E8A-4147-A177-3AD203B41FA5}">
                      <a16:colId xmlns:a16="http://schemas.microsoft.com/office/drawing/2014/main" val="20002"/>
                    </a:ext>
                  </a:extLst>
                </a:gridCol>
              </a:tblGrid>
              <a:tr h="370840">
                <a:tc>
                  <a:txBody>
                    <a:bodyPr/>
                    <a:lstStyle/>
                    <a:p>
                      <a:r>
                        <a:rPr lang="en-GB" dirty="0">
                          <a:latin typeface="Georgia" charset="0"/>
                          <a:ea typeface="Georgia" charset="0"/>
                          <a:cs typeface="Georgia" charset="0"/>
                        </a:rPr>
                        <a:t>University</a:t>
                      </a:r>
                    </a:p>
                  </a:txBody>
                  <a:tcPr/>
                </a:tc>
                <a:tc>
                  <a:txBody>
                    <a:bodyPr/>
                    <a:lstStyle/>
                    <a:p>
                      <a:pPr algn="ctr"/>
                      <a:r>
                        <a:rPr lang="en-GB" dirty="0">
                          <a:latin typeface="Georgia" charset="0"/>
                          <a:ea typeface="Georgia" charset="0"/>
                          <a:cs typeface="Georgia" charset="0"/>
                        </a:rPr>
                        <a:t>Number of non-UK </a:t>
                      </a:r>
                    </a:p>
                    <a:p>
                      <a:pPr algn="ctr"/>
                      <a:r>
                        <a:rPr lang="en-GB" dirty="0">
                          <a:latin typeface="Georgia" charset="0"/>
                          <a:ea typeface="Georgia" charset="0"/>
                          <a:cs typeface="Georgia" charset="0"/>
                        </a:rPr>
                        <a:t>EU academic staff</a:t>
                      </a:r>
                    </a:p>
                    <a:p>
                      <a:pPr algn="ctr"/>
                      <a:r>
                        <a:rPr lang="en-GB" dirty="0">
                          <a:latin typeface="Georgia" charset="0"/>
                          <a:ea typeface="Georgia" charset="0"/>
                          <a:cs typeface="Georgia" charset="0"/>
                        </a:rPr>
                        <a:t>FPE</a:t>
                      </a:r>
                    </a:p>
                  </a:txBody>
                  <a:tcPr/>
                </a:tc>
                <a:tc>
                  <a:txBody>
                    <a:bodyPr/>
                    <a:lstStyle/>
                    <a:p>
                      <a:pPr algn="ctr"/>
                      <a:r>
                        <a:rPr lang="en-GB" dirty="0">
                          <a:latin typeface="Georgia" charset="0"/>
                          <a:ea typeface="Georgia" charset="0"/>
                          <a:cs typeface="Georgia" charset="0"/>
                        </a:rPr>
                        <a:t>Proportion of all </a:t>
                      </a:r>
                    </a:p>
                    <a:p>
                      <a:pPr algn="ctr"/>
                      <a:r>
                        <a:rPr lang="en-GB" dirty="0">
                          <a:latin typeface="Georgia" charset="0"/>
                          <a:ea typeface="Georgia" charset="0"/>
                          <a:cs typeface="Georgia" charset="0"/>
                        </a:rPr>
                        <a:t>academic staff</a:t>
                      </a:r>
                    </a:p>
                    <a:p>
                      <a:pPr algn="ctr"/>
                      <a:r>
                        <a:rPr lang="en-GB" dirty="0">
                          <a:latin typeface="Georgia" charset="0"/>
                          <a:ea typeface="Georgia" charset="0"/>
                          <a:cs typeface="Georgia" charset="0"/>
                        </a:rPr>
                        <a:t>%</a:t>
                      </a:r>
                    </a:p>
                  </a:txBody>
                  <a:tcPr/>
                </a:tc>
                <a:extLst>
                  <a:ext uri="{0D108BD9-81ED-4DB2-BD59-A6C34878D82A}">
                    <a16:rowId xmlns:a16="http://schemas.microsoft.com/office/drawing/2014/main" val="10000"/>
                  </a:ext>
                </a:extLst>
              </a:tr>
              <a:tr h="370840">
                <a:tc>
                  <a:txBody>
                    <a:bodyPr/>
                    <a:lstStyle/>
                    <a:p>
                      <a:r>
                        <a:rPr lang="en-GB" sz="2000" dirty="0">
                          <a:latin typeface="Georgia" charset="0"/>
                          <a:ea typeface="Georgia" charset="0"/>
                          <a:cs typeface="Georgia" charset="0"/>
                        </a:rPr>
                        <a:t>University College London</a:t>
                      </a:r>
                    </a:p>
                  </a:txBody>
                  <a:tcPr/>
                </a:tc>
                <a:tc>
                  <a:txBody>
                    <a:bodyPr/>
                    <a:lstStyle/>
                    <a:p>
                      <a:pPr algn="ctr"/>
                      <a:r>
                        <a:rPr lang="en-GB" sz="2000" dirty="0">
                          <a:latin typeface="Georgia" charset="0"/>
                          <a:ea typeface="Georgia" charset="0"/>
                          <a:cs typeface="Georgia" charset="0"/>
                        </a:rPr>
                        <a:t>2485</a:t>
                      </a:r>
                    </a:p>
                  </a:txBody>
                  <a:tcPr/>
                </a:tc>
                <a:tc>
                  <a:txBody>
                    <a:bodyPr/>
                    <a:lstStyle/>
                    <a:p>
                      <a:pPr algn="ctr"/>
                      <a:r>
                        <a:rPr lang="en-GB" sz="2000" dirty="0">
                          <a:latin typeface="Georgia" charset="0"/>
                          <a:ea typeface="Georgia" charset="0"/>
                          <a:cs typeface="Georgia" charset="0"/>
                        </a:rPr>
                        <a:t>20.3</a:t>
                      </a:r>
                    </a:p>
                  </a:txBody>
                  <a:tcPr/>
                </a:tc>
                <a:extLst>
                  <a:ext uri="{0D108BD9-81ED-4DB2-BD59-A6C34878D82A}">
                    <a16:rowId xmlns:a16="http://schemas.microsoft.com/office/drawing/2014/main" val="10001"/>
                  </a:ext>
                </a:extLst>
              </a:tr>
              <a:tr h="370840">
                <a:tc>
                  <a:txBody>
                    <a:bodyPr/>
                    <a:lstStyle/>
                    <a:p>
                      <a:r>
                        <a:rPr lang="en-GB" sz="2000" dirty="0">
                          <a:latin typeface="Georgia" charset="0"/>
                          <a:ea typeface="Georgia" charset="0"/>
                          <a:cs typeface="Georgia" charset="0"/>
                        </a:rPr>
                        <a:t>U Oxford</a:t>
                      </a:r>
                    </a:p>
                  </a:txBody>
                  <a:tcPr/>
                </a:tc>
                <a:tc>
                  <a:txBody>
                    <a:bodyPr/>
                    <a:lstStyle/>
                    <a:p>
                      <a:pPr algn="ctr"/>
                      <a:r>
                        <a:rPr lang="en-GB" sz="2000" dirty="0">
                          <a:latin typeface="Georgia" charset="0"/>
                          <a:ea typeface="Georgia" charset="0"/>
                          <a:cs typeface="Georgia" charset="0"/>
                        </a:rPr>
                        <a:t>2335</a:t>
                      </a:r>
                    </a:p>
                  </a:txBody>
                  <a:tcPr/>
                </a:tc>
                <a:tc>
                  <a:txBody>
                    <a:bodyPr/>
                    <a:lstStyle/>
                    <a:p>
                      <a:pPr algn="ctr"/>
                      <a:r>
                        <a:rPr lang="en-GB" sz="2000" dirty="0">
                          <a:latin typeface="Georgia" charset="0"/>
                          <a:ea typeface="Georgia" charset="0"/>
                          <a:cs typeface="Georgia" charset="0"/>
                        </a:rPr>
                        <a:t>17.9</a:t>
                      </a:r>
                    </a:p>
                  </a:txBody>
                  <a:tcPr/>
                </a:tc>
                <a:extLst>
                  <a:ext uri="{0D108BD9-81ED-4DB2-BD59-A6C34878D82A}">
                    <a16:rowId xmlns:a16="http://schemas.microsoft.com/office/drawing/2014/main" val="10002"/>
                  </a:ext>
                </a:extLst>
              </a:tr>
              <a:tr h="370840">
                <a:tc>
                  <a:txBody>
                    <a:bodyPr/>
                    <a:lstStyle/>
                    <a:p>
                      <a:r>
                        <a:rPr lang="en-GB" sz="2000" dirty="0">
                          <a:latin typeface="Georgia" charset="0"/>
                          <a:ea typeface="Georgia" charset="0"/>
                          <a:cs typeface="Georgia" charset="0"/>
                        </a:rPr>
                        <a:t>Imperial</a:t>
                      </a:r>
                    </a:p>
                  </a:txBody>
                  <a:tcPr/>
                </a:tc>
                <a:tc>
                  <a:txBody>
                    <a:bodyPr/>
                    <a:lstStyle/>
                    <a:p>
                      <a:pPr algn="ctr"/>
                      <a:r>
                        <a:rPr lang="en-GB" sz="2000" dirty="0">
                          <a:latin typeface="Georgia" charset="0"/>
                          <a:ea typeface="Georgia" charset="0"/>
                          <a:cs typeface="Georgia" charset="0"/>
                        </a:rPr>
                        <a:t>2035</a:t>
                      </a:r>
                    </a:p>
                  </a:txBody>
                  <a:tcPr/>
                </a:tc>
                <a:tc>
                  <a:txBody>
                    <a:bodyPr/>
                    <a:lstStyle/>
                    <a:p>
                      <a:pPr algn="ctr"/>
                      <a:r>
                        <a:rPr lang="en-GB" sz="2000" dirty="0">
                          <a:latin typeface="Georgia" charset="0"/>
                          <a:ea typeface="Georgia" charset="0"/>
                          <a:cs typeface="Georgia" charset="0"/>
                        </a:rPr>
                        <a:t>24.7</a:t>
                      </a:r>
                    </a:p>
                  </a:txBody>
                  <a:tcPr/>
                </a:tc>
                <a:extLst>
                  <a:ext uri="{0D108BD9-81ED-4DB2-BD59-A6C34878D82A}">
                    <a16:rowId xmlns:a16="http://schemas.microsoft.com/office/drawing/2014/main" val="10003"/>
                  </a:ext>
                </a:extLst>
              </a:tr>
              <a:tr h="370840">
                <a:tc>
                  <a:txBody>
                    <a:bodyPr/>
                    <a:lstStyle/>
                    <a:p>
                      <a:r>
                        <a:rPr lang="en-GB" sz="2000" dirty="0">
                          <a:latin typeface="Georgia" charset="0"/>
                          <a:ea typeface="Georgia" charset="0"/>
                          <a:cs typeface="Georgia" charset="0"/>
                        </a:rPr>
                        <a:t>U Cambridge</a:t>
                      </a:r>
                    </a:p>
                  </a:txBody>
                  <a:tcPr/>
                </a:tc>
                <a:tc>
                  <a:txBody>
                    <a:bodyPr/>
                    <a:lstStyle/>
                    <a:p>
                      <a:pPr algn="ctr"/>
                      <a:r>
                        <a:rPr lang="en-GB" sz="2000" dirty="0">
                          <a:latin typeface="Georgia" charset="0"/>
                          <a:ea typeface="Georgia" charset="0"/>
                          <a:cs typeface="Georgia" charset="0"/>
                        </a:rPr>
                        <a:t>1800</a:t>
                      </a:r>
                    </a:p>
                  </a:txBody>
                  <a:tcPr/>
                </a:tc>
                <a:tc>
                  <a:txBody>
                    <a:bodyPr/>
                    <a:lstStyle/>
                    <a:p>
                      <a:pPr algn="ctr"/>
                      <a:r>
                        <a:rPr lang="en-GB" sz="2000" dirty="0">
                          <a:latin typeface="Georgia" charset="0"/>
                          <a:ea typeface="Georgia" charset="0"/>
                          <a:cs typeface="Georgia" charset="0"/>
                        </a:rPr>
                        <a:t>16.3</a:t>
                      </a:r>
                    </a:p>
                  </a:txBody>
                  <a:tcPr/>
                </a:tc>
                <a:extLst>
                  <a:ext uri="{0D108BD9-81ED-4DB2-BD59-A6C34878D82A}">
                    <a16:rowId xmlns:a16="http://schemas.microsoft.com/office/drawing/2014/main" val="10004"/>
                  </a:ext>
                </a:extLst>
              </a:tr>
              <a:tr h="370840">
                <a:tc>
                  <a:txBody>
                    <a:bodyPr/>
                    <a:lstStyle/>
                    <a:p>
                      <a:r>
                        <a:rPr lang="en-GB" sz="2000" dirty="0">
                          <a:latin typeface="Georgia" charset="0"/>
                          <a:ea typeface="Georgia" charset="0"/>
                          <a:cs typeface="Georgia" charset="0"/>
                        </a:rPr>
                        <a:t>King’s College London</a:t>
                      </a:r>
                    </a:p>
                  </a:txBody>
                  <a:tcPr/>
                </a:tc>
                <a:tc>
                  <a:txBody>
                    <a:bodyPr/>
                    <a:lstStyle/>
                    <a:p>
                      <a:pPr algn="ctr"/>
                      <a:r>
                        <a:rPr lang="en-GB" sz="2000" dirty="0">
                          <a:latin typeface="Georgia" charset="0"/>
                          <a:ea typeface="Georgia" charset="0"/>
                          <a:cs typeface="Georgia" charset="0"/>
                        </a:rPr>
                        <a:t>1650</a:t>
                      </a:r>
                    </a:p>
                  </a:txBody>
                  <a:tcPr/>
                </a:tc>
                <a:tc>
                  <a:txBody>
                    <a:bodyPr/>
                    <a:lstStyle/>
                    <a:p>
                      <a:pPr algn="ctr"/>
                      <a:r>
                        <a:rPr lang="en-GB" sz="2000" dirty="0">
                          <a:latin typeface="Georgia" charset="0"/>
                          <a:ea typeface="Georgia" charset="0"/>
                          <a:cs typeface="Georgia" charset="0"/>
                        </a:rPr>
                        <a:t>21.7</a:t>
                      </a:r>
                    </a:p>
                  </a:txBody>
                  <a:tcPr/>
                </a:tc>
                <a:extLst>
                  <a:ext uri="{0D108BD9-81ED-4DB2-BD59-A6C34878D82A}">
                    <a16:rowId xmlns:a16="http://schemas.microsoft.com/office/drawing/2014/main" val="10005"/>
                  </a:ext>
                </a:extLst>
              </a:tr>
              <a:tr h="370840">
                <a:tc>
                  <a:txBody>
                    <a:bodyPr/>
                    <a:lstStyle/>
                    <a:p>
                      <a:r>
                        <a:rPr lang="en-GB" sz="2000" dirty="0">
                          <a:latin typeface="Georgia" charset="0"/>
                          <a:ea typeface="Georgia" charset="0"/>
                          <a:cs typeface="Georgia" charset="0"/>
                        </a:rPr>
                        <a:t>U Edinburgh</a:t>
                      </a:r>
                    </a:p>
                  </a:txBody>
                  <a:tcPr/>
                </a:tc>
                <a:tc>
                  <a:txBody>
                    <a:bodyPr/>
                    <a:lstStyle/>
                    <a:p>
                      <a:pPr algn="ctr"/>
                      <a:r>
                        <a:rPr lang="en-GB" sz="2000" dirty="0">
                          <a:latin typeface="Georgia" charset="0"/>
                          <a:ea typeface="Georgia" charset="0"/>
                          <a:cs typeface="Georgia" charset="0"/>
                        </a:rPr>
                        <a:t>1535</a:t>
                      </a:r>
                    </a:p>
                  </a:txBody>
                  <a:tcPr/>
                </a:tc>
                <a:tc>
                  <a:txBody>
                    <a:bodyPr/>
                    <a:lstStyle/>
                    <a:p>
                      <a:pPr algn="ctr"/>
                      <a:r>
                        <a:rPr lang="en-GB" sz="2000" dirty="0">
                          <a:latin typeface="Georgia" charset="0"/>
                          <a:ea typeface="Georgia" charset="0"/>
                          <a:cs typeface="Georgia" charset="0"/>
                        </a:rPr>
                        <a:t>15.4</a:t>
                      </a:r>
                    </a:p>
                  </a:txBody>
                  <a:tcPr/>
                </a:tc>
                <a:extLst>
                  <a:ext uri="{0D108BD9-81ED-4DB2-BD59-A6C34878D82A}">
                    <a16:rowId xmlns:a16="http://schemas.microsoft.com/office/drawing/2014/main" val="10006"/>
                  </a:ext>
                </a:extLst>
              </a:tr>
              <a:tr h="370840">
                <a:tc>
                  <a:txBody>
                    <a:bodyPr/>
                    <a:lstStyle/>
                    <a:p>
                      <a:r>
                        <a:rPr lang="en-GB" sz="2000" dirty="0">
                          <a:latin typeface="Georgia" charset="0"/>
                          <a:ea typeface="Georgia" charset="0"/>
                          <a:cs typeface="Georgia" charset="0"/>
                        </a:rPr>
                        <a:t>U Manchester</a:t>
                      </a:r>
                    </a:p>
                  </a:txBody>
                  <a:tcPr/>
                </a:tc>
                <a:tc>
                  <a:txBody>
                    <a:bodyPr/>
                    <a:lstStyle/>
                    <a:p>
                      <a:pPr algn="ctr"/>
                      <a:r>
                        <a:rPr lang="en-GB" sz="2000" dirty="0">
                          <a:latin typeface="Georgia" charset="0"/>
                          <a:ea typeface="Georgia" charset="0"/>
                          <a:cs typeface="Georgia" charset="0"/>
                        </a:rPr>
                        <a:t>1140</a:t>
                      </a:r>
                    </a:p>
                  </a:txBody>
                  <a:tcPr/>
                </a:tc>
                <a:tc>
                  <a:txBody>
                    <a:bodyPr/>
                    <a:lstStyle/>
                    <a:p>
                      <a:pPr algn="ctr"/>
                      <a:r>
                        <a:rPr lang="en-GB" sz="2000" dirty="0">
                          <a:latin typeface="Georgia" charset="0"/>
                          <a:ea typeface="Georgia" charset="0"/>
                          <a:cs typeface="Georgia" charset="0"/>
                        </a:rPr>
                        <a:t>10.8</a:t>
                      </a:r>
                    </a:p>
                  </a:txBody>
                  <a:tcPr/>
                </a:tc>
                <a:extLst>
                  <a:ext uri="{0D108BD9-81ED-4DB2-BD59-A6C34878D82A}">
                    <a16:rowId xmlns:a16="http://schemas.microsoft.com/office/drawing/2014/main" val="10007"/>
                  </a:ext>
                </a:extLst>
              </a:tr>
              <a:tr h="370840">
                <a:tc>
                  <a:txBody>
                    <a:bodyPr/>
                    <a:lstStyle/>
                    <a:p>
                      <a:r>
                        <a:rPr lang="en-GB" sz="2000" dirty="0">
                          <a:latin typeface="Georgia" charset="0"/>
                          <a:ea typeface="Georgia" charset="0"/>
                          <a:cs typeface="Georgia" charset="0"/>
                        </a:rPr>
                        <a:t>LSE</a:t>
                      </a:r>
                    </a:p>
                  </a:txBody>
                  <a:tcPr/>
                </a:tc>
                <a:tc>
                  <a:txBody>
                    <a:bodyPr/>
                    <a:lstStyle/>
                    <a:p>
                      <a:pPr algn="ctr"/>
                      <a:r>
                        <a:rPr lang="en-GB" sz="2000" dirty="0">
                          <a:latin typeface="Georgia" charset="0"/>
                          <a:ea typeface="Georgia" charset="0"/>
                          <a:cs typeface="Georgia" charset="0"/>
                        </a:rPr>
                        <a:t>  935</a:t>
                      </a:r>
                    </a:p>
                  </a:txBody>
                  <a:tcPr/>
                </a:tc>
                <a:tc>
                  <a:txBody>
                    <a:bodyPr/>
                    <a:lstStyle/>
                    <a:p>
                      <a:pPr algn="ctr"/>
                      <a:r>
                        <a:rPr lang="en-GB" sz="2000" dirty="0">
                          <a:latin typeface="Georgia" charset="0"/>
                          <a:ea typeface="Georgia" charset="0"/>
                          <a:cs typeface="Georgia" charset="0"/>
                        </a:rPr>
                        <a:t>26.3</a:t>
                      </a:r>
                    </a:p>
                  </a:txBody>
                  <a:tcPr/>
                </a:tc>
                <a:extLst>
                  <a:ext uri="{0D108BD9-81ED-4DB2-BD59-A6C34878D82A}">
                    <a16:rowId xmlns:a16="http://schemas.microsoft.com/office/drawing/2014/main" val="10008"/>
                  </a:ext>
                </a:extLst>
              </a:tr>
              <a:tr h="370840">
                <a:tc>
                  <a:txBody>
                    <a:bodyPr/>
                    <a:lstStyle/>
                    <a:p>
                      <a:r>
                        <a:rPr lang="en-GB" sz="2000" dirty="0">
                          <a:latin typeface="Georgia" charset="0"/>
                          <a:ea typeface="Georgia" charset="0"/>
                          <a:cs typeface="Georgia" charset="0"/>
                        </a:rPr>
                        <a:t>U Glasgow</a:t>
                      </a:r>
                    </a:p>
                  </a:txBody>
                  <a:tcPr/>
                </a:tc>
                <a:tc>
                  <a:txBody>
                    <a:bodyPr/>
                    <a:lstStyle/>
                    <a:p>
                      <a:pPr algn="ctr"/>
                      <a:r>
                        <a:rPr lang="en-GB" sz="2000" dirty="0">
                          <a:latin typeface="Georgia" charset="0"/>
                          <a:ea typeface="Georgia" charset="0"/>
                          <a:cs typeface="Georgia" charset="0"/>
                        </a:rPr>
                        <a:t>  935</a:t>
                      </a:r>
                    </a:p>
                  </a:txBody>
                  <a:tcPr/>
                </a:tc>
                <a:tc>
                  <a:txBody>
                    <a:bodyPr/>
                    <a:lstStyle/>
                    <a:p>
                      <a:pPr algn="ctr"/>
                      <a:r>
                        <a:rPr lang="en-GB" sz="2000" dirty="0">
                          <a:latin typeface="Georgia" charset="0"/>
                          <a:ea typeface="Georgia" charset="0"/>
                          <a:cs typeface="Georgia" charset="0"/>
                        </a:rPr>
                        <a:t>12.9</a:t>
                      </a:r>
                    </a:p>
                  </a:txBody>
                  <a:tcPr/>
                </a:tc>
                <a:extLst>
                  <a:ext uri="{0D108BD9-81ED-4DB2-BD59-A6C34878D82A}">
                    <a16:rowId xmlns:a16="http://schemas.microsoft.com/office/drawing/2014/main" val="10009"/>
                  </a:ext>
                </a:extLst>
              </a:tr>
              <a:tr h="370840">
                <a:tc>
                  <a:txBody>
                    <a:bodyPr/>
                    <a:lstStyle/>
                    <a:p>
                      <a:r>
                        <a:rPr lang="en-GB" sz="2000" dirty="0">
                          <a:latin typeface="Georgia" charset="0"/>
                          <a:ea typeface="Georgia" charset="0"/>
                          <a:cs typeface="Georgia" charset="0"/>
                        </a:rPr>
                        <a:t>Queen Mary</a:t>
                      </a:r>
                    </a:p>
                  </a:txBody>
                  <a:tcPr/>
                </a:tc>
                <a:tc>
                  <a:txBody>
                    <a:bodyPr/>
                    <a:lstStyle/>
                    <a:p>
                      <a:pPr algn="ctr"/>
                      <a:r>
                        <a:rPr lang="en-GB" sz="2000" dirty="0">
                          <a:latin typeface="Georgia" charset="0"/>
                          <a:ea typeface="Georgia" charset="0"/>
                          <a:cs typeface="Georgia" charset="0"/>
                        </a:rPr>
                        <a:t>  835</a:t>
                      </a:r>
                    </a:p>
                  </a:txBody>
                  <a:tcPr/>
                </a:tc>
                <a:tc>
                  <a:txBody>
                    <a:bodyPr/>
                    <a:lstStyle/>
                    <a:p>
                      <a:pPr algn="ctr"/>
                      <a:r>
                        <a:rPr lang="en-GB" sz="2000" dirty="0">
                          <a:latin typeface="Georgia" charset="0"/>
                          <a:ea typeface="Georgia" charset="0"/>
                          <a:cs typeface="Georgia" charset="0"/>
                        </a:rPr>
                        <a:t>19.6</a:t>
                      </a:r>
                    </a:p>
                  </a:txBody>
                  <a:tcPr/>
                </a:tc>
                <a:extLst>
                  <a:ext uri="{0D108BD9-81ED-4DB2-BD59-A6C34878D82A}">
                    <a16:rowId xmlns:a16="http://schemas.microsoft.com/office/drawing/2014/main" val="10010"/>
                  </a:ext>
                </a:extLst>
              </a:tr>
            </a:tbl>
          </a:graphicData>
        </a:graphic>
      </p:graphicFrame>
      <p:sp>
        <p:nvSpPr>
          <p:cNvPr id="5" name="TextBox 4"/>
          <p:cNvSpPr txBox="1"/>
          <p:nvPr/>
        </p:nvSpPr>
        <p:spPr>
          <a:xfrm>
            <a:off x="6059606" y="6482687"/>
            <a:ext cx="2579427" cy="307777"/>
          </a:xfrm>
          <a:prstGeom prst="rect">
            <a:avLst/>
          </a:prstGeom>
          <a:noFill/>
        </p:spPr>
        <p:txBody>
          <a:bodyPr wrap="square" rtlCol="0">
            <a:spAutoFit/>
          </a:bodyPr>
          <a:lstStyle/>
          <a:p>
            <a:r>
              <a:rPr lang="en-GB" sz="1400" i="1" dirty="0">
                <a:latin typeface="Georgia" charset="0"/>
                <a:ea typeface="Georgia" charset="0"/>
                <a:cs typeface="Georgia" charset="0"/>
              </a:rPr>
              <a:t>Source: HESA</a:t>
            </a:r>
          </a:p>
        </p:txBody>
      </p:sp>
    </p:spTree>
    <p:extLst>
      <p:ext uri="{BB962C8B-B14F-4D97-AF65-F5344CB8AC3E}">
        <p14:creationId xmlns:p14="http://schemas.microsoft.com/office/powerpoint/2010/main" val="7044127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4113768"/>
              </p:ext>
            </p:extLst>
          </p:nvPr>
        </p:nvGraphicFramePr>
        <p:xfrm>
          <a:off x="457200" y="1812130"/>
          <a:ext cx="8229600" cy="4460966"/>
        </p:xfrm>
        <a:graphic>
          <a:graphicData uri="http://schemas.openxmlformats.org/drawingml/2006/table">
            <a:tbl>
              <a:tblPr firstRow="1" bandRow="1">
                <a:tableStyleId>{5C22544A-7EE6-4342-B048-85BDC9FD1C3A}</a:tableStyleId>
              </a:tblPr>
              <a:tblGrid>
                <a:gridCol w="6178858">
                  <a:extLst>
                    <a:ext uri="{9D8B030D-6E8A-4147-A177-3AD203B41FA5}">
                      <a16:colId xmlns:a16="http://schemas.microsoft.com/office/drawing/2014/main" val="20000"/>
                    </a:ext>
                  </a:extLst>
                </a:gridCol>
                <a:gridCol w="2050742">
                  <a:extLst>
                    <a:ext uri="{9D8B030D-6E8A-4147-A177-3AD203B41FA5}">
                      <a16:colId xmlns:a16="http://schemas.microsoft.com/office/drawing/2014/main" val="20001"/>
                    </a:ext>
                  </a:extLst>
                </a:gridCol>
              </a:tblGrid>
              <a:tr h="803366">
                <a:tc>
                  <a:txBody>
                    <a:bodyPr/>
                    <a:lstStyle/>
                    <a:p>
                      <a:r>
                        <a:rPr lang="en-US" sz="1400" dirty="0">
                          <a:latin typeface="Georgia" charset="0"/>
                          <a:ea typeface="Georgia" charset="0"/>
                          <a:cs typeface="Georgia" charset="0"/>
                        </a:rPr>
                        <a:t>University</a:t>
                      </a:r>
                    </a:p>
                  </a:txBody>
                  <a:tcPr/>
                </a:tc>
                <a:tc>
                  <a:txBody>
                    <a:bodyPr/>
                    <a:lstStyle/>
                    <a:p>
                      <a:r>
                        <a:rPr lang="en-US" sz="1400" dirty="0">
                          <a:latin typeface="Georgia" charset="0"/>
                          <a:ea typeface="Georgia" charset="0"/>
                          <a:cs typeface="Georgia" charset="0"/>
                        </a:rPr>
                        <a:t>Income from </a:t>
                      </a:r>
                    </a:p>
                    <a:p>
                      <a:r>
                        <a:rPr lang="en-US" sz="1400" dirty="0">
                          <a:latin typeface="Georgia" charset="0"/>
                          <a:ea typeface="Georgia" charset="0"/>
                          <a:cs typeface="Georgia" charset="0"/>
                        </a:rPr>
                        <a:t>EU bodies 2014-15</a:t>
                      </a:r>
                    </a:p>
                    <a:p>
                      <a:pPr algn="ctr"/>
                      <a:r>
                        <a:rPr lang="en-US" sz="1400" dirty="0">
                          <a:latin typeface="Georgia" charset="0"/>
                          <a:ea typeface="Georgia" charset="0"/>
                          <a:cs typeface="Georgia" charset="0"/>
                        </a:rPr>
                        <a:t>£s</a:t>
                      </a:r>
                    </a:p>
                  </a:txBody>
                  <a:tcPr/>
                </a:tc>
                <a:extLst>
                  <a:ext uri="{0D108BD9-81ED-4DB2-BD59-A6C34878D82A}">
                    <a16:rowId xmlns:a16="http://schemas.microsoft.com/office/drawing/2014/main" val="10000"/>
                  </a:ext>
                </a:extLst>
              </a:tr>
              <a:tr h="354242">
                <a:tc>
                  <a:txBody>
                    <a:bodyPr/>
                    <a:lstStyle/>
                    <a:p>
                      <a:r>
                        <a:rPr lang="en-US" sz="1800" dirty="0">
                          <a:latin typeface="Georgia" charset="0"/>
                          <a:ea typeface="Georgia" charset="0"/>
                          <a:cs typeface="Georgia" charset="0"/>
                        </a:rPr>
                        <a:t>Oxford</a:t>
                      </a:r>
                    </a:p>
                  </a:txBody>
                  <a:tcPr/>
                </a:tc>
                <a:tc>
                  <a:txBody>
                    <a:bodyPr/>
                    <a:lstStyle/>
                    <a:p>
                      <a:pPr algn="ctr"/>
                      <a:r>
                        <a:rPr lang="en-US" sz="1800" dirty="0">
                          <a:latin typeface="Georgia" charset="0"/>
                          <a:ea typeface="Georgia" charset="0"/>
                          <a:cs typeface="Georgia" charset="0"/>
                        </a:rPr>
                        <a:t>60.3</a:t>
                      </a:r>
                    </a:p>
                  </a:txBody>
                  <a:tcPr/>
                </a:tc>
                <a:extLst>
                  <a:ext uri="{0D108BD9-81ED-4DB2-BD59-A6C34878D82A}">
                    <a16:rowId xmlns:a16="http://schemas.microsoft.com/office/drawing/2014/main" val="10001"/>
                  </a:ext>
                </a:extLst>
              </a:tr>
              <a:tr h="354242">
                <a:tc>
                  <a:txBody>
                    <a:bodyPr/>
                    <a:lstStyle/>
                    <a:p>
                      <a:r>
                        <a:rPr lang="en-US" sz="1800" dirty="0">
                          <a:latin typeface="Georgia" charset="0"/>
                          <a:ea typeface="Georgia" charset="0"/>
                          <a:cs typeface="Georgia" charset="0"/>
                        </a:rPr>
                        <a:t>Cambridge</a:t>
                      </a:r>
                    </a:p>
                  </a:txBody>
                  <a:tcPr/>
                </a:tc>
                <a:tc>
                  <a:txBody>
                    <a:bodyPr/>
                    <a:lstStyle/>
                    <a:p>
                      <a:pPr algn="ctr"/>
                      <a:r>
                        <a:rPr lang="en-US" sz="1800" dirty="0">
                          <a:latin typeface="Georgia" charset="0"/>
                          <a:ea typeface="Georgia" charset="0"/>
                          <a:cs typeface="Georgia" charset="0"/>
                        </a:rPr>
                        <a:t>59.5</a:t>
                      </a:r>
                    </a:p>
                  </a:txBody>
                  <a:tcPr/>
                </a:tc>
                <a:extLst>
                  <a:ext uri="{0D108BD9-81ED-4DB2-BD59-A6C34878D82A}">
                    <a16:rowId xmlns:a16="http://schemas.microsoft.com/office/drawing/2014/main" val="10002"/>
                  </a:ext>
                </a:extLst>
              </a:tr>
              <a:tr h="354242">
                <a:tc>
                  <a:txBody>
                    <a:bodyPr/>
                    <a:lstStyle/>
                    <a:p>
                      <a:r>
                        <a:rPr lang="en-US" sz="1800" dirty="0">
                          <a:latin typeface="Georgia" charset="0"/>
                          <a:ea typeface="Georgia" charset="0"/>
                          <a:cs typeface="Georgia" charset="0"/>
                        </a:rPr>
                        <a:t>UCL</a:t>
                      </a:r>
                    </a:p>
                  </a:txBody>
                  <a:tcPr/>
                </a:tc>
                <a:tc>
                  <a:txBody>
                    <a:bodyPr/>
                    <a:lstStyle/>
                    <a:p>
                      <a:pPr algn="ctr"/>
                      <a:r>
                        <a:rPr lang="en-US" sz="1800" dirty="0">
                          <a:latin typeface="Georgia" charset="0"/>
                          <a:ea typeface="Georgia" charset="0"/>
                          <a:cs typeface="Georgia" charset="0"/>
                        </a:rPr>
                        <a:t>45.7</a:t>
                      </a:r>
                    </a:p>
                  </a:txBody>
                  <a:tcPr/>
                </a:tc>
                <a:extLst>
                  <a:ext uri="{0D108BD9-81ED-4DB2-BD59-A6C34878D82A}">
                    <a16:rowId xmlns:a16="http://schemas.microsoft.com/office/drawing/2014/main" val="10003"/>
                  </a:ext>
                </a:extLst>
              </a:tr>
              <a:tr h="354242">
                <a:tc>
                  <a:txBody>
                    <a:bodyPr/>
                    <a:lstStyle/>
                    <a:p>
                      <a:r>
                        <a:rPr lang="en-US" sz="1800" dirty="0">
                          <a:latin typeface="Georgia" charset="0"/>
                          <a:ea typeface="Georgia" charset="0"/>
                          <a:cs typeface="Georgia" charset="0"/>
                        </a:rPr>
                        <a:t>Imperial</a:t>
                      </a:r>
                    </a:p>
                  </a:txBody>
                  <a:tcPr/>
                </a:tc>
                <a:tc>
                  <a:txBody>
                    <a:bodyPr/>
                    <a:lstStyle/>
                    <a:p>
                      <a:pPr algn="ctr"/>
                      <a:r>
                        <a:rPr lang="en-US" sz="1800" dirty="0">
                          <a:latin typeface="Georgia" charset="0"/>
                          <a:ea typeface="Georgia" charset="0"/>
                          <a:cs typeface="Georgia" charset="0"/>
                        </a:rPr>
                        <a:t>41.9</a:t>
                      </a:r>
                    </a:p>
                  </a:txBody>
                  <a:tcPr/>
                </a:tc>
                <a:extLst>
                  <a:ext uri="{0D108BD9-81ED-4DB2-BD59-A6C34878D82A}">
                    <a16:rowId xmlns:a16="http://schemas.microsoft.com/office/drawing/2014/main" val="10004"/>
                  </a:ext>
                </a:extLst>
              </a:tr>
              <a:tr h="354242">
                <a:tc>
                  <a:txBody>
                    <a:bodyPr/>
                    <a:lstStyle/>
                    <a:p>
                      <a:r>
                        <a:rPr lang="en-US" sz="1800" dirty="0">
                          <a:latin typeface="Georgia" charset="0"/>
                          <a:ea typeface="Georgia" charset="0"/>
                          <a:cs typeface="Georgia" charset="0"/>
                        </a:rPr>
                        <a:t>Edinburgh</a:t>
                      </a:r>
                    </a:p>
                  </a:txBody>
                  <a:tcPr/>
                </a:tc>
                <a:tc>
                  <a:txBody>
                    <a:bodyPr/>
                    <a:lstStyle/>
                    <a:p>
                      <a:pPr algn="ctr"/>
                      <a:r>
                        <a:rPr lang="en-US" sz="1800" dirty="0">
                          <a:latin typeface="Georgia" charset="0"/>
                          <a:ea typeface="Georgia" charset="0"/>
                          <a:cs typeface="Georgia" charset="0"/>
                        </a:rPr>
                        <a:t>25.7</a:t>
                      </a:r>
                    </a:p>
                  </a:txBody>
                  <a:tcPr/>
                </a:tc>
                <a:extLst>
                  <a:ext uri="{0D108BD9-81ED-4DB2-BD59-A6C34878D82A}">
                    <a16:rowId xmlns:a16="http://schemas.microsoft.com/office/drawing/2014/main" val="10005"/>
                  </a:ext>
                </a:extLst>
              </a:tr>
              <a:tr h="354242">
                <a:tc>
                  <a:txBody>
                    <a:bodyPr/>
                    <a:lstStyle/>
                    <a:p>
                      <a:r>
                        <a:rPr lang="en-US" sz="1800" dirty="0">
                          <a:latin typeface="Georgia" charset="0"/>
                          <a:ea typeface="Georgia" charset="0"/>
                          <a:cs typeface="Georgia" charset="0"/>
                        </a:rPr>
                        <a:t>KCL</a:t>
                      </a:r>
                    </a:p>
                  </a:txBody>
                  <a:tcPr/>
                </a:tc>
                <a:tc>
                  <a:txBody>
                    <a:bodyPr/>
                    <a:lstStyle/>
                    <a:p>
                      <a:pPr algn="ctr"/>
                      <a:r>
                        <a:rPr lang="en-US" sz="1800" dirty="0">
                          <a:latin typeface="Georgia" charset="0"/>
                          <a:ea typeface="Georgia" charset="0"/>
                          <a:cs typeface="Georgia" charset="0"/>
                        </a:rPr>
                        <a:t>24.8</a:t>
                      </a:r>
                    </a:p>
                  </a:txBody>
                  <a:tcPr/>
                </a:tc>
                <a:extLst>
                  <a:ext uri="{0D108BD9-81ED-4DB2-BD59-A6C34878D82A}">
                    <a16:rowId xmlns:a16="http://schemas.microsoft.com/office/drawing/2014/main" val="10006"/>
                  </a:ext>
                </a:extLst>
              </a:tr>
              <a:tr h="354242">
                <a:tc>
                  <a:txBody>
                    <a:bodyPr/>
                    <a:lstStyle/>
                    <a:p>
                      <a:r>
                        <a:rPr lang="en-US" sz="1800" dirty="0">
                          <a:latin typeface="Georgia" charset="0"/>
                          <a:ea typeface="Georgia" charset="0"/>
                          <a:cs typeface="Georgia" charset="0"/>
                        </a:rPr>
                        <a:t>Manchester</a:t>
                      </a:r>
                    </a:p>
                  </a:txBody>
                  <a:tcPr/>
                </a:tc>
                <a:tc>
                  <a:txBody>
                    <a:bodyPr/>
                    <a:lstStyle/>
                    <a:p>
                      <a:pPr algn="ctr"/>
                      <a:r>
                        <a:rPr lang="en-US" sz="1800" dirty="0">
                          <a:latin typeface="Georgia" charset="0"/>
                          <a:ea typeface="Georgia" charset="0"/>
                          <a:cs typeface="Georgia" charset="0"/>
                        </a:rPr>
                        <a:t>23.7</a:t>
                      </a:r>
                    </a:p>
                  </a:txBody>
                  <a:tcPr/>
                </a:tc>
                <a:extLst>
                  <a:ext uri="{0D108BD9-81ED-4DB2-BD59-A6C34878D82A}">
                    <a16:rowId xmlns:a16="http://schemas.microsoft.com/office/drawing/2014/main" val="10007"/>
                  </a:ext>
                </a:extLst>
              </a:tr>
              <a:tr h="354242">
                <a:tc>
                  <a:txBody>
                    <a:bodyPr/>
                    <a:lstStyle/>
                    <a:p>
                      <a:r>
                        <a:rPr lang="en-US" sz="1800" dirty="0">
                          <a:latin typeface="Georgia" charset="0"/>
                          <a:ea typeface="Georgia" charset="0"/>
                          <a:cs typeface="Georgia" charset="0"/>
                        </a:rPr>
                        <a:t>Sheffield</a:t>
                      </a:r>
                    </a:p>
                  </a:txBody>
                  <a:tcPr/>
                </a:tc>
                <a:tc>
                  <a:txBody>
                    <a:bodyPr/>
                    <a:lstStyle/>
                    <a:p>
                      <a:pPr algn="ctr"/>
                      <a:r>
                        <a:rPr lang="en-US" sz="1800" dirty="0">
                          <a:latin typeface="Georgia" charset="0"/>
                          <a:ea typeface="Georgia" charset="0"/>
                          <a:cs typeface="Georgia" charset="0"/>
                        </a:rPr>
                        <a:t>20.4</a:t>
                      </a:r>
                    </a:p>
                  </a:txBody>
                  <a:tcPr/>
                </a:tc>
                <a:extLst>
                  <a:ext uri="{0D108BD9-81ED-4DB2-BD59-A6C34878D82A}">
                    <a16:rowId xmlns:a16="http://schemas.microsoft.com/office/drawing/2014/main" val="10008"/>
                  </a:ext>
                </a:extLst>
              </a:tr>
              <a:tr h="354242">
                <a:tc>
                  <a:txBody>
                    <a:bodyPr/>
                    <a:lstStyle/>
                    <a:p>
                      <a:r>
                        <a:rPr lang="en-US" sz="1800" dirty="0">
                          <a:latin typeface="Georgia" charset="0"/>
                          <a:ea typeface="Georgia" charset="0"/>
                          <a:cs typeface="Georgia" charset="0"/>
                        </a:rPr>
                        <a:t>Bristol</a:t>
                      </a:r>
                    </a:p>
                  </a:txBody>
                  <a:tcPr/>
                </a:tc>
                <a:tc>
                  <a:txBody>
                    <a:bodyPr/>
                    <a:lstStyle/>
                    <a:p>
                      <a:pPr algn="ctr"/>
                      <a:r>
                        <a:rPr lang="en-US" sz="1800" dirty="0">
                          <a:latin typeface="Georgia" charset="0"/>
                          <a:ea typeface="Georgia" charset="0"/>
                          <a:cs typeface="Georgia" charset="0"/>
                        </a:rPr>
                        <a:t>18.6</a:t>
                      </a:r>
                    </a:p>
                  </a:txBody>
                  <a:tcPr/>
                </a:tc>
                <a:extLst>
                  <a:ext uri="{0D108BD9-81ED-4DB2-BD59-A6C34878D82A}">
                    <a16:rowId xmlns:a16="http://schemas.microsoft.com/office/drawing/2014/main" val="10009"/>
                  </a:ext>
                </a:extLst>
              </a:tr>
              <a:tr h="354242">
                <a:tc>
                  <a:txBody>
                    <a:bodyPr/>
                    <a:lstStyle/>
                    <a:p>
                      <a:r>
                        <a:rPr lang="en-US" sz="1800" dirty="0">
                          <a:latin typeface="Georgia" charset="0"/>
                          <a:ea typeface="Georgia" charset="0"/>
                          <a:cs typeface="Georgia" charset="0"/>
                        </a:rPr>
                        <a:t>Leeds</a:t>
                      </a:r>
                    </a:p>
                  </a:txBody>
                  <a:tcPr/>
                </a:tc>
                <a:tc>
                  <a:txBody>
                    <a:bodyPr/>
                    <a:lstStyle/>
                    <a:p>
                      <a:pPr algn="ctr"/>
                      <a:r>
                        <a:rPr lang="en-US" sz="1800" dirty="0">
                          <a:latin typeface="Georgia" charset="0"/>
                          <a:ea typeface="Georgia" charset="0"/>
                          <a:cs typeface="Georgia" charset="0"/>
                        </a:rPr>
                        <a:t>18.2</a:t>
                      </a:r>
                    </a:p>
                  </a:txBody>
                  <a:tcPr/>
                </a:tc>
                <a:extLst>
                  <a:ext uri="{0D108BD9-81ED-4DB2-BD59-A6C34878D82A}">
                    <a16:rowId xmlns:a16="http://schemas.microsoft.com/office/drawing/2014/main" val="10010"/>
                  </a:ext>
                </a:extLst>
              </a:tr>
            </a:tbl>
          </a:graphicData>
        </a:graphic>
      </p:graphicFrame>
      <p:sp>
        <p:nvSpPr>
          <p:cNvPr id="5" name="Title 1"/>
          <p:cNvSpPr>
            <a:spLocks noGrp="1"/>
          </p:cNvSpPr>
          <p:nvPr>
            <p:ph type="title"/>
          </p:nvPr>
        </p:nvSpPr>
        <p:spPr>
          <a:xfrm>
            <a:off x="0" y="209341"/>
            <a:ext cx="9144000" cy="1143000"/>
          </a:xfrm>
          <a:noFill/>
        </p:spPr>
        <p:txBody>
          <a:bodyPr>
            <a:noAutofit/>
          </a:bodyPr>
          <a:lstStyle/>
          <a:p>
            <a:r>
              <a:rPr lang="en-US" sz="3600" dirty="0">
                <a:solidFill>
                  <a:srgbClr val="0070C0"/>
                </a:solidFill>
                <a:latin typeface="Georgia" charset="0"/>
                <a:ea typeface="Georgia" charset="0"/>
                <a:cs typeface="Georgia" charset="0"/>
              </a:rPr>
              <a:t>Ten UK universities with the </a:t>
            </a:r>
            <a:br>
              <a:rPr lang="en-US" sz="3600" dirty="0">
                <a:solidFill>
                  <a:srgbClr val="0070C0"/>
                </a:solidFill>
                <a:latin typeface="Georgia" charset="0"/>
                <a:ea typeface="Georgia" charset="0"/>
                <a:cs typeface="Georgia" charset="0"/>
              </a:rPr>
            </a:br>
            <a:r>
              <a:rPr lang="en-US" sz="3600" dirty="0">
                <a:solidFill>
                  <a:srgbClr val="0070C0"/>
                </a:solidFill>
                <a:latin typeface="Georgia" charset="0"/>
                <a:ea typeface="Georgia" charset="0"/>
                <a:cs typeface="Georgia" charset="0"/>
              </a:rPr>
              <a:t>most EU funding 2014-15</a:t>
            </a:r>
            <a:endParaRPr lang="en-US" sz="3600" dirty="0">
              <a:solidFill>
                <a:srgbClr val="0070C0"/>
              </a:solidFill>
            </a:endParaRPr>
          </a:p>
        </p:txBody>
      </p:sp>
      <p:sp>
        <p:nvSpPr>
          <p:cNvPr id="6" name="TextBox 5"/>
          <p:cNvSpPr txBox="1"/>
          <p:nvPr/>
        </p:nvSpPr>
        <p:spPr>
          <a:xfrm>
            <a:off x="5747657" y="6377221"/>
            <a:ext cx="2939143" cy="307777"/>
          </a:xfrm>
          <a:prstGeom prst="rect">
            <a:avLst/>
          </a:prstGeom>
          <a:noFill/>
        </p:spPr>
        <p:txBody>
          <a:bodyPr wrap="square" rtlCol="0">
            <a:spAutoFit/>
          </a:bodyPr>
          <a:lstStyle/>
          <a:p>
            <a:r>
              <a:rPr lang="en-US" sz="1400" i="1" dirty="0">
                <a:latin typeface="Georgia" charset="0"/>
                <a:ea typeface="Georgia" charset="0"/>
                <a:cs typeface="Georgia" charset="0"/>
              </a:rPr>
              <a:t>Source: </a:t>
            </a:r>
            <a:r>
              <a:rPr lang="en-US" sz="1400" i="1" dirty="0" err="1">
                <a:latin typeface="Georgia" charset="0"/>
                <a:ea typeface="Georgia" charset="0"/>
                <a:cs typeface="Georgia" charset="0"/>
              </a:rPr>
              <a:t>Technopolis</a:t>
            </a:r>
            <a:r>
              <a:rPr lang="en-US" sz="1400" i="1" dirty="0">
                <a:latin typeface="Georgia" charset="0"/>
                <a:ea typeface="Georgia" charset="0"/>
                <a:cs typeface="Georgia" charset="0"/>
              </a:rPr>
              <a:t>, May 2017</a:t>
            </a:r>
          </a:p>
        </p:txBody>
      </p:sp>
    </p:spTree>
    <p:extLst>
      <p:ext uri="{BB962C8B-B14F-4D97-AF65-F5344CB8AC3E}">
        <p14:creationId xmlns:p14="http://schemas.microsoft.com/office/powerpoint/2010/main" val="50611263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solidFill>
                  <a:srgbClr val="0070C0"/>
                </a:solidFill>
                <a:latin typeface="Georgia" charset="0"/>
                <a:ea typeface="Georgia" charset="0"/>
                <a:cs typeface="Georgia" charset="0"/>
              </a:rPr>
              <a:t>The ESRC project </a:t>
            </a:r>
            <a:r>
              <a:rPr lang="en-GB" sz="3600" dirty="0">
                <a:solidFill>
                  <a:srgbClr val="0070C0"/>
                </a:solidFill>
                <a:latin typeface="Georgia" charset="0"/>
                <a:ea typeface="Georgia" charset="0"/>
                <a:cs typeface="Georgia" charset="0"/>
              </a:rPr>
              <a:t>research questions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a:latin typeface="Georgia" charset="0"/>
                <a:ea typeface="Georgia" charset="0"/>
                <a:cs typeface="Georgia" charset="0"/>
              </a:rPr>
              <a:t>What are the perceived implications of Brexit for UK HEIs as their executive leaders and other operational personnel see it?</a:t>
            </a:r>
          </a:p>
          <a:p>
            <a:pPr marL="514350" indent="-514350">
              <a:buFont typeface="+mj-lt"/>
              <a:buAutoNum type="arabicPeriod"/>
            </a:pPr>
            <a:r>
              <a:rPr lang="en-US" sz="2400" dirty="0">
                <a:latin typeface="Georgia" charset="0"/>
                <a:ea typeface="Georgia" charset="0"/>
                <a:cs typeface="Georgia" charset="0"/>
              </a:rPr>
              <a:t>What are the </a:t>
            </a:r>
            <a:r>
              <a:rPr lang="en-US" sz="2400" dirty="0" err="1">
                <a:latin typeface="Georgia" charset="0"/>
                <a:ea typeface="Georgia" charset="0"/>
                <a:cs typeface="Georgia" charset="0"/>
              </a:rPr>
              <a:t>organisational</a:t>
            </a:r>
            <a:r>
              <a:rPr lang="en-US" sz="2400" dirty="0">
                <a:latin typeface="Georgia" charset="0"/>
                <a:ea typeface="Georgia" charset="0"/>
                <a:cs typeface="Georgia" charset="0"/>
              </a:rPr>
              <a:t> capabilities of UK HEIs to monitor their environment and to judge, strategize, respond, initiate and make changes, in relation to Brexit?</a:t>
            </a:r>
          </a:p>
          <a:p>
            <a:pPr marL="514350" indent="-514350">
              <a:buFont typeface="+mj-lt"/>
              <a:buAutoNum type="arabicPeriod"/>
            </a:pPr>
            <a:r>
              <a:rPr lang="en-US" sz="2400" dirty="0">
                <a:latin typeface="Georgia" charset="0"/>
                <a:ea typeface="Georgia" charset="0"/>
                <a:cs typeface="Georgia" charset="0"/>
              </a:rPr>
              <a:t>How are these factors differentiated by HEI? What does this mean for HE system design?</a:t>
            </a:r>
          </a:p>
        </p:txBody>
      </p:sp>
      <p:pic>
        <p:nvPicPr>
          <p:cNvPr id="4" name="Picture 3">
            <a:extLst>
              <a:ext uri="{FF2B5EF4-FFF2-40B4-BE49-F238E27FC236}">
                <a16:creationId xmlns:a16="http://schemas.microsoft.com/office/drawing/2014/main" id="{FDC34F35-33C2-E74E-ABF5-8F8D52E4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682" y="5559454"/>
            <a:ext cx="828842" cy="95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2A69F800-302F-884F-9B00-0B89A353A7F3}"/>
              </a:ext>
            </a:extLst>
          </p:cNvPr>
          <p:cNvSpPr txBox="1"/>
          <p:nvPr/>
        </p:nvSpPr>
        <p:spPr>
          <a:xfrm>
            <a:off x="3681355" y="5498431"/>
            <a:ext cx="3934327" cy="954107"/>
          </a:xfrm>
          <a:prstGeom prst="rect">
            <a:avLst/>
          </a:prstGeom>
          <a:noFill/>
        </p:spPr>
        <p:txBody>
          <a:bodyPr wrap="square" rtlCol="0">
            <a:spAutoFit/>
          </a:bodyPr>
          <a:lstStyle/>
          <a:p>
            <a:r>
              <a:rPr lang="en-GB" sz="1400" dirty="0">
                <a:latin typeface="Georgia" panose="02040502050405020303" pitchFamily="18" charset="0"/>
              </a:rPr>
              <a:t>Project personnel: Simon Marginson, William Locke and </a:t>
            </a:r>
            <a:r>
              <a:rPr lang="en-GB" sz="1400" dirty="0" err="1">
                <a:latin typeface="Georgia" panose="02040502050405020303" pitchFamily="18" charset="0"/>
              </a:rPr>
              <a:t>Ludovic</a:t>
            </a:r>
            <a:r>
              <a:rPr lang="en-GB" sz="1400" dirty="0">
                <a:latin typeface="Georgia" panose="02040502050405020303" pitchFamily="18" charset="0"/>
              </a:rPr>
              <a:t> </a:t>
            </a:r>
            <a:r>
              <a:rPr lang="en-GB" sz="1400" dirty="0" err="1">
                <a:latin typeface="Georgia" panose="02040502050405020303" pitchFamily="18" charset="0"/>
              </a:rPr>
              <a:t>Highman</a:t>
            </a:r>
            <a:r>
              <a:rPr lang="en-GB" sz="1400" dirty="0">
                <a:latin typeface="Georgia" panose="02040502050405020303" pitchFamily="18" charset="0"/>
              </a:rPr>
              <a:t> (UCL Institute of Education), </a:t>
            </a:r>
            <a:r>
              <a:rPr lang="en-GB" sz="1400" dirty="0" err="1">
                <a:latin typeface="Georgia" panose="02040502050405020303" pitchFamily="18" charset="0"/>
              </a:rPr>
              <a:t>Vassiliki</a:t>
            </a:r>
            <a:r>
              <a:rPr lang="en-GB" sz="1400" dirty="0">
                <a:latin typeface="Georgia" panose="02040502050405020303" pitchFamily="18" charset="0"/>
              </a:rPr>
              <a:t> </a:t>
            </a:r>
            <a:r>
              <a:rPr lang="en-GB" sz="1400" dirty="0" err="1">
                <a:latin typeface="Georgia" panose="02040502050405020303" pitchFamily="18" charset="0"/>
              </a:rPr>
              <a:t>Papatsiba</a:t>
            </a:r>
            <a:r>
              <a:rPr lang="en-GB" sz="1400" dirty="0">
                <a:latin typeface="Georgia" panose="02040502050405020303" pitchFamily="18" charset="0"/>
              </a:rPr>
              <a:t> (University of Sheffield)</a:t>
            </a:r>
          </a:p>
        </p:txBody>
      </p:sp>
    </p:spTree>
    <p:extLst>
      <p:ext uri="{BB962C8B-B14F-4D97-AF65-F5344CB8AC3E}">
        <p14:creationId xmlns:p14="http://schemas.microsoft.com/office/powerpoint/2010/main" val="414695541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6"/>
            <a:ext cx="8229600" cy="1143000"/>
          </a:xfrm>
        </p:spPr>
        <p:txBody>
          <a:bodyPr>
            <a:normAutofit/>
          </a:bodyPr>
          <a:lstStyle/>
          <a:p>
            <a:r>
              <a:rPr lang="en-GB" sz="3600" dirty="0">
                <a:solidFill>
                  <a:srgbClr val="0070C0"/>
                </a:solidFill>
                <a:latin typeface="Georgia" charset="0"/>
                <a:ea typeface="Georgia" charset="0"/>
                <a:cs typeface="Georgia" charset="0"/>
              </a:rPr>
              <a:t>ESRC research project activities</a:t>
            </a:r>
          </a:p>
        </p:txBody>
      </p:sp>
      <p:sp>
        <p:nvSpPr>
          <p:cNvPr id="3" name="Content Placeholder 2"/>
          <p:cNvSpPr>
            <a:spLocks noGrp="1"/>
          </p:cNvSpPr>
          <p:nvPr>
            <p:ph idx="1"/>
          </p:nvPr>
        </p:nvSpPr>
        <p:spPr>
          <a:xfrm>
            <a:off x="457200" y="1177005"/>
            <a:ext cx="8229600" cy="5548647"/>
          </a:xfrm>
        </p:spPr>
        <p:txBody>
          <a:bodyPr>
            <a:normAutofit lnSpcReduction="10000"/>
          </a:bodyPr>
          <a:lstStyle/>
          <a:p>
            <a:r>
              <a:rPr lang="en-GB" sz="2400" dirty="0">
                <a:latin typeface="Georgia" charset="0"/>
                <a:ea typeface="Georgia" charset="0"/>
                <a:cs typeface="Georgia" charset="0"/>
              </a:rPr>
              <a:t>Nested case studies (interviews, documents) in twelve UK universities in the four nations. The list includes:</a:t>
            </a:r>
          </a:p>
          <a:p>
            <a:pPr marL="850900" indent="-365125">
              <a:buFontTx/>
              <a:buChar char="-"/>
            </a:pPr>
            <a:r>
              <a:rPr lang="en-GB" sz="1500" dirty="0">
                <a:latin typeface="Georgia" charset="0"/>
                <a:ea typeface="Georgia" charset="0"/>
                <a:cs typeface="Georgia" charset="0"/>
              </a:rPr>
              <a:t>U Manchester (interviews completed)</a:t>
            </a:r>
          </a:p>
          <a:p>
            <a:pPr marL="850900" indent="-365125">
              <a:buFontTx/>
              <a:buChar char="-"/>
            </a:pPr>
            <a:r>
              <a:rPr lang="en-GB" sz="1500" dirty="0">
                <a:latin typeface="Georgia" charset="0"/>
                <a:ea typeface="Georgia" charset="0"/>
                <a:cs typeface="Georgia" charset="0"/>
              </a:rPr>
              <a:t>South Wales (interviews completed)</a:t>
            </a:r>
          </a:p>
          <a:p>
            <a:pPr marL="850900" indent="-365125">
              <a:buFontTx/>
              <a:buChar char="-"/>
            </a:pPr>
            <a:r>
              <a:rPr lang="en-GB" sz="1500" dirty="0">
                <a:latin typeface="Georgia" charset="0"/>
                <a:ea typeface="Georgia" charset="0"/>
                <a:cs typeface="Georgia" charset="0"/>
              </a:rPr>
              <a:t>St Andrews (interviews completed)</a:t>
            </a:r>
          </a:p>
          <a:p>
            <a:pPr marL="850900" indent="-365125">
              <a:buFontTx/>
              <a:buChar char="-"/>
            </a:pPr>
            <a:r>
              <a:rPr lang="en-GB" sz="1500" dirty="0">
                <a:latin typeface="Georgia" charset="0"/>
                <a:ea typeface="Georgia" charset="0"/>
                <a:cs typeface="Georgia" charset="0"/>
              </a:rPr>
              <a:t>Belfast (interviews completed)</a:t>
            </a:r>
          </a:p>
          <a:p>
            <a:pPr marL="850900" indent="-365125">
              <a:buFontTx/>
              <a:buChar char="-"/>
            </a:pPr>
            <a:r>
              <a:rPr lang="en-GB" sz="1500" dirty="0">
                <a:latin typeface="Georgia" charset="0"/>
                <a:ea typeface="Georgia" charset="0"/>
                <a:cs typeface="Georgia" charset="0"/>
              </a:rPr>
              <a:t>Sheffield Hallam (in process)</a:t>
            </a:r>
          </a:p>
          <a:p>
            <a:pPr marL="850900" indent="-365125">
              <a:buFontTx/>
              <a:buChar char="-"/>
            </a:pPr>
            <a:r>
              <a:rPr lang="en-GB" sz="1500" dirty="0">
                <a:latin typeface="Georgia" charset="0"/>
                <a:ea typeface="Georgia" charset="0"/>
                <a:cs typeface="Georgia" charset="0"/>
              </a:rPr>
              <a:t>Durham (in process)</a:t>
            </a:r>
          </a:p>
          <a:p>
            <a:pPr marL="850900" indent="-365125">
              <a:buFontTx/>
              <a:buChar char="-"/>
            </a:pPr>
            <a:r>
              <a:rPr lang="en-GB" sz="1500" dirty="0">
                <a:latin typeface="Georgia" charset="0"/>
                <a:ea typeface="Georgia" charset="0"/>
                <a:cs typeface="Georgia" charset="0"/>
              </a:rPr>
              <a:t>SOAS (in process)</a:t>
            </a:r>
          </a:p>
          <a:p>
            <a:pPr marL="850900" indent="-365125">
              <a:buFontTx/>
              <a:buChar char="-"/>
            </a:pPr>
            <a:r>
              <a:rPr lang="en-GB" sz="1500" dirty="0">
                <a:latin typeface="Georgia" charset="0"/>
                <a:ea typeface="Georgia" charset="0"/>
                <a:cs typeface="Georgia" charset="0"/>
              </a:rPr>
              <a:t>Aberdeen</a:t>
            </a:r>
          </a:p>
          <a:p>
            <a:pPr marL="850900" indent="-365125">
              <a:buFontTx/>
              <a:buChar char="-"/>
            </a:pPr>
            <a:r>
              <a:rPr lang="en-GB" sz="1500" dirty="0">
                <a:latin typeface="Georgia" charset="0"/>
                <a:ea typeface="Georgia" charset="0"/>
                <a:cs typeface="Georgia" charset="0"/>
              </a:rPr>
              <a:t>Coventry</a:t>
            </a:r>
          </a:p>
          <a:p>
            <a:pPr marL="850900" indent="-365125">
              <a:buFontTx/>
              <a:buChar char="-"/>
            </a:pPr>
            <a:r>
              <a:rPr lang="en-GB" sz="1500" dirty="0">
                <a:latin typeface="Georgia" charset="0"/>
                <a:ea typeface="Georgia" charset="0"/>
                <a:cs typeface="Georgia" charset="0"/>
              </a:rPr>
              <a:t>Exeter</a:t>
            </a:r>
          </a:p>
          <a:p>
            <a:pPr marL="850900" indent="-365125">
              <a:buFontTx/>
              <a:buChar char="-"/>
            </a:pPr>
            <a:r>
              <a:rPr lang="en-GB" sz="1500" dirty="0" err="1">
                <a:latin typeface="Georgia" charset="0"/>
                <a:ea typeface="Georgia" charset="0"/>
                <a:cs typeface="Georgia" charset="0"/>
              </a:rPr>
              <a:t>Keele</a:t>
            </a:r>
            <a:endParaRPr lang="en-GB" sz="1500" dirty="0">
              <a:latin typeface="Georgia" charset="0"/>
              <a:ea typeface="Georgia" charset="0"/>
              <a:cs typeface="Georgia" charset="0"/>
            </a:endParaRPr>
          </a:p>
          <a:p>
            <a:pPr marL="850900" indent="-365125">
              <a:buFontTx/>
              <a:buChar char="-"/>
            </a:pPr>
            <a:r>
              <a:rPr lang="en-GB" sz="1500" dirty="0">
                <a:latin typeface="Georgia" charset="0"/>
                <a:ea typeface="Georgia" charset="0"/>
                <a:cs typeface="Georgia" charset="0"/>
              </a:rPr>
              <a:t>TBA</a:t>
            </a:r>
          </a:p>
          <a:p>
            <a:pPr marL="850900" indent="-365125">
              <a:buFontTx/>
              <a:buChar char="-"/>
            </a:pPr>
            <a:endParaRPr lang="en-GB" sz="1200" dirty="0">
              <a:latin typeface="Georgia" charset="0"/>
              <a:ea typeface="Georgia" charset="0"/>
              <a:cs typeface="Georgia" charset="0"/>
            </a:endParaRPr>
          </a:p>
          <a:p>
            <a:r>
              <a:rPr lang="en-GB" sz="2400" dirty="0">
                <a:latin typeface="Georgia" charset="0"/>
                <a:ea typeface="Georgia" charset="0"/>
                <a:cs typeface="Georgia" charset="0"/>
              </a:rPr>
              <a:t> Two public ‘impact’ events to discuss the consequences of Brexit, institutional capacity to respond, and strategies</a:t>
            </a:r>
          </a:p>
          <a:p>
            <a:r>
              <a:rPr lang="en-GB" sz="2400" dirty="0">
                <a:latin typeface="Georgia" charset="0"/>
                <a:ea typeface="Georgia" charset="0"/>
                <a:cs typeface="Georgia" charset="0"/>
              </a:rPr>
              <a:t>Public circulation of data on Brexit/UK higher education </a:t>
            </a:r>
          </a:p>
        </p:txBody>
      </p:sp>
    </p:spTree>
    <p:extLst>
      <p:ext uri="{BB962C8B-B14F-4D97-AF65-F5344CB8AC3E}">
        <p14:creationId xmlns:p14="http://schemas.microsoft.com/office/powerpoint/2010/main" val="89083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7A4-51B1-AD49-9C8E-5E17C1EE8EFE}"/>
              </a:ext>
            </a:extLst>
          </p:cNvPr>
          <p:cNvSpPr>
            <a:spLocks noGrp="1"/>
          </p:cNvSpPr>
          <p:nvPr>
            <p:ph type="title"/>
          </p:nvPr>
        </p:nvSpPr>
        <p:spPr/>
        <p:txBody>
          <a:bodyPr>
            <a:normAutofit/>
          </a:bodyPr>
          <a:lstStyle/>
          <a:p>
            <a:r>
              <a:rPr lang="en-GB" sz="2800" dirty="0">
                <a:solidFill>
                  <a:srgbClr val="0070C0"/>
                </a:solidFill>
                <a:latin typeface="Georgia" panose="02040502050405020303" pitchFamily="18" charset="0"/>
              </a:rPr>
              <a:t>Early findings 1. Brexit as uncertainty</a:t>
            </a:r>
          </a:p>
        </p:txBody>
      </p:sp>
      <p:sp>
        <p:nvSpPr>
          <p:cNvPr id="3" name="Content Placeholder 2">
            <a:extLst>
              <a:ext uri="{FF2B5EF4-FFF2-40B4-BE49-F238E27FC236}">
                <a16:creationId xmlns:a16="http://schemas.microsoft.com/office/drawing/2014/main" id="{AB95F281-0BCF-C547-8A29-9F60B8860B97}"/>
              </a:ext>
            </a:extLst>
          </p:cNvPr>
          <p:cNvSpPr>
            <a:spLocks noGrp="1"/>
          </p:cNvSpPr>
          <p:nvPr>
            <p:ph idx="1"/>
          </p:nvPr>
        </p:nvSpPr>
        <p:spPr>
          <a:xfrm>
            <a:off x="457201" y="2057401"/>
            <a:ext cx="8133347" cy="3817018"/>
          </a:xfrm>
        </p:spPr>
        <p:txBody>
          <a:bodyPr>
            <a:normAutofit/>
          </a:bodyPr>
          <a:lstStyle/>
          <a:p>
            <a:r>
              <a:rPr lang="en-GB" sz="1800" dirty="0">
                <a:latin typeface="Georgia" panose="02040502050405020303" pitchFamily="18" charset="0"/>
              </a:rPr>
              <a:t>‘we don’t really know what is going to happen and it changes from week to week, I don't think the Government knows’ (Russell Group prof science)</a:t>
            </a:r>
          </a:p>
          <a:p>
            <a:r>
              <a:rPr lang="en-GB" sz="1800" dirty="0">
                <a:latin typeface="Georgia" panose="02040502050405020303" pitchFamily="18" charset="0"/>
              </a:rPr>
              <a:t>‘volatility is alright but uncertainty is difficult… you can’t put firm plans in place… There are more variables in play now than there have been for a long time’ (Russell Group finance executive) </a:t>
            </a:r>
          </a:p>
          <a:p>
            <a:r>
              <a:rPr lang="en-GB" sz="1800" dirty="0">
                <a:latin typeface="Georgia" panose="02040502050405020303" pitchFamily="18" charset="0"/>
              </a:rPr>
              <a:t>‘I’m not aware of anything beyond a firm realisation that we absolutely depend on funding from European sources’ (Russell Group prof science) </a:t>
            </a:r>
          </a:p>
          <a:p>
            <a:r>
              <a:rPr lang="en-GB" sz="1800" dirty="0">
                <a:latin typeface="Georgia" panose="02040502050405020303" pitchFamily="18" charset="0"/>
              </a:rPr>
              <a:t>‘In the event of a disruptive exercise there will be a slow rebuild’ (Russell Group executive) </a:t>
            </a:r>
          </a:p>
          <a:p>
            <a:r>
              <a:rPr lang="en-GB" sz="1800" dirty="0">
                <a:latin typeface="Georgia" panose="02040502050405020303" pitchFamily="18" charset="0"/>
              </a:rPr>
              <a:t>‘We could be into the next government cycle before the impact really becomes visible’ (Post-1992 executive)</a:t>
            </a:r>
          </a:p>
          <a:p>
            <a:r>
              <a:rPr lang="en-GB" sz="1800" dirty="0">
                <a:latin typeface="Georgia" panose="02040502050405020303" pitchFamily="18" charset="0"/>
              </a:rPr>
              <a:t>‘No-one understands what’s happening’ (Post-1992 student leader)</a:t>
            </a:r>
          </a:p>
          <a:p>
            <a:endParaRPr lang="en-GB" sz="1800" dirty="0">
              <a:latin typeface="Georgia" panose="02040502050405020303" pitchFamily="18" charset="0"/>
            </a:endParaRPr>
          </a:p>
          <a:p>
            <a:endParaRPr lang="en-GB" sz="1800" dirty="0">
              <a:latin typeface="Georgia" panose="02040502050405020303" pitchFamily="18" charset="0"/>
            </a:endParaRPr>
          </a:p>
        </p:txBody>
      </p:sp>
    </p:spTree>
    <p:extLst>
      <p:ext uri="{BB962C8B-B14F-4D97-AF65-F5344CB8AC3E}">
        <p14:creationId xmlns:p14="http://schemas.microsoft.com/office/powerpoint/2010/main" val="42685337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7A4-51B1-AD49-9C8E-5E17C1EE8EFE}"/>
              </a:ext>
            </a:extLst>
          </p:cNvPr>
          <p:cNvSpPr>
            <a:spLocks noGrp="1"/>
          </p:cNvSpPr>
          <p:nvPr>
            <p:ph type="title"/>
          </p:nvPr>
        </p:nvSpPr>
        <p:spPr/>
        <p:txBody>
          <a:bodyPr>
            <a:normAutofit/>
          </a:bodyPr>
          <a:lstStyle/>
          <a:p>
            <a:r>
              <a:rPr lang="en-GB" sz="2800" dirty="0">
                <a:solidFill>
                  <a:srgbClr val="0070C0"/>
                </a:solidFill>
                <a:latin typeface="Georgia" panose="02040502050405020303" pitchFamily="18" charset="0"/>
              </a:rPr>
              <a:t>Early findings 2. Brexit as feelings</a:t>
            </a:r>
          </a:p>
        </p:txBody>
      </p:sp>
      <p:sp>
        <p:nvSpPr>
          <p:cNvPr id="3" name="Content Placeholder 2">
            <a:extLst>
              <a:ext uri="{FF2B5EF4-FFF2-40B4-BE49-F238E27FC236}">
                <a16:creationId xmlns:a16="http://schemas.microsoft.com/office/drawing/2014/main" id="{AB95F281-0BCF-C547-8A29-9F60B8860B97}"/>
              </a:ext>
            </a:extLst>
          </p:cNvPr>
          <p:cNvSpPr>
            <a:spLocks noGrp="1"/>
          </p:cNvSpPr>
          <p:nvPr>
            <p:ph idx="1"/>
          </p:nvPr>
        </p:nvSpPr>
        <p:spPr>
          <a:xfrm>
            <a:off x="457200" y="2057401"/>
            <a:ext cx="8229600" cy="3756860"/>
          </a:xfrm>
        </p:spPr>
        <p:txBody>
          <a:bodyPr>
            <a:normAutofit lnSpcReduction="10000"/>
          </a:bodyPr>
          <a:lstStyle/>
          <a:p>
            <a:r>
              <a:rPr lang="en-GB" sz="1800" dirty="0">
                <a:latin typeface="Georgia" panose="02040502050405020303" pitchFamily="18" charset="0"/>
              </a:rPr>
              <a:t>‘I see this as a huge problem, so it’s a huge threat’ (Russell Group executive)</a:t>
            </a:r>
          </a:p>
          <a:p>
            <a:r>
              <a:rPr lang="en-GB" sz="1800" dirty="0">
                <a:latin typeface="Georgia" panose="02040502050405020303" pitchFamily="18" charset="0"/>
              </a:rPr>
              <a:t>… ‘the whole consequential impact on overseas students and the mood music it sets’ (Russell Group finance executive)</a:t>
            </a:r>
          </a:p>
          <a:p>
            <a:r>
              <a:rPr lang="en-GB" sz="1800" dirty="0">
                <a:latin typeface="Georgia" panose="02040502050405020303" pitchFamily="18" charset="0"/>
              </a:rPr>
              <a:t>‘EU staff are sort of angry or, you know, why should I stay…’ (Russell Group executive)</a:t>
            </a:r>
          </a:p>
          <a:p>
            <a:r>
              <a:rPr lang="en-GB" sz="1800" dirty="0">
                <a:latin typeface="Georgia" panose="02040502050405020303" pitchFamily="18" charset="0"/>
              </a:rPr>
              <a:t>‘This is one big shooting self in the foot exercise’ (Russell Group executive)</a:t>
            </a:r>
          </a:p>
          <a:p>
            <a:r>
              <a:rPr lang="en-GB" sz="1800" dirty="0">
                <a:latin typeface="Georgia" panose="02040502050405020303" pitchFamily="18" charset="0"/>
              </a:rPr>
              <a:t>‘I think we see ourselves as European first and British second …. I was working with people who I knew and liked’ (Russell Group prof science)</a:t>
            </a:r>
          </a:p>
          <a:p>
            <a:r>
              <a:rPr lang="en-GB" sz="1800" dirty="0">
                <a:latin typeface="Georgia" panose="02040502050405020303" pitchFamily="18" charset="0"/>
              </a:rPr>
              <a:t>‘I was quite devastated’ (Post-1992 Board of governors)</a:t>
            </a:r>
          </a:p>
          <a:p>
            <a:r>
              <a:rPr lang="en-GB" sz="1800" dirty="0">
                <a:latin typeface="Georgia" panose="02040502050405020303" pitchFamily="18" charset="0"/>
              </a:rPr>
              <a:t>‘it questions your whole value set’ (Post-1992 executive) </a:t>
            </a:r>
          </a:p>
          <a:p>
            <a:r>
              <a:rPr lang="en-GB" sz="1800" dirty="0">
                <a:latin typeface="Georgia" panose="02040502050405020303" pitchFamily="18" charset="0"/>
              </a:rPr>
              <a:t>‘What worries me is that [in Europe] we are not picking up a sense of ”we want to keep the UK as partners at all costs”’ (Post-1992 executive) </a:t>
            </a:r>
          </a:p>
        </p:txBody>
      </p:sp>
    </p:spTree>
    <p:extLst>
      <p:ext uri="{BB962C8B-B14F-4D97-AF65-F5344CB8AC3E}">
        <p14:creationId xmlns:p14="http://schemas.microsoft.com/office/powerpoint/2010/main" val="5005346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14188</TotalTime>
  <Words>1461</Words>
  <Application>Microsoft Macintosh PowerPoint</Application>
  <PresentationFormat>On-screen Show (4:3)</PresentationFormat>
  <Paragraphs>223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Georgia</vt:lpstr>
      <vt:lpstr>Office Theme</vt:lpstr>
      <vt:lpstr>  Brexit and uncertainty: UK university approaches   Simon Marginson  ESRC-HEFCE Centre for Global Higher Education University College London   ~~~ International Higher Education Forum 2018 Nottingham Conference Centre, 14 March      </vt:lpstr>
      <vt:lpstr>EU and UK higher education:  the menu</vt:lpstr>
      <vt:lpstr>Non-UK EU students, 2015-16</vt:lpstr>
      <vt:lpstr>Non-UK EU academic staff, 2015-16</vt:lpstr>
      <vt:lpstr>Ten UK universities with the  most EU funding 2014-15</vt:lpstr>
      <vt:lpstr>The ESRC project research questions</vt:lpstr>
      <vt:lpstr>ESRC research project activities</vt:lpstr>
      <vt:lpstr>Early findings 1. Brexit as uncertainty</vt:lpstr>
      <vt:lpstr>Early findings 2. Brexit as feelings</vt:lpstr>
      <vt:lpstr>Early findings 3. Differential positions</vt:lpstr>
      <vt:lpstr>Early findings 4. Brexit as actions</vt:lpstr>
      <vt:lpstr>Early findings 5. Global repositioning</vt:lpstr>
      <vt:lpstr>Who is thinking ahead?</vt:lpstr>
      <vt:lpstr>Permutations: 5-10 year horizon</vt:lpstr>
      <vt:lpstr>International education</vt:lpstr>
      <vt:lpstr>PowerPoint Presentation</vt:lpstr>
    </vt:vector>
  </TitlesOfParts>
  <Company>Michigan State University</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 segmentation, and vertical stratification in high participation systems </dc:title>
  <dc:creator>Brendan Cantwell</dc:creator>
  <cp:lastModifiedBy>Simon Marginson</cp:lastModifiedBy>
  <cp:revision>742</cp:revision>
  <cp:lastPrinted>2018-03-13T21:49:18Z</cp:lastPrinted>
  <dcterms:created xsi:type="dcterms:W3CDTF">2015-09-06T09:01:00Z</dcterms:created>
  <dcterms:modified xsi:type="dcterms:W3CDTF">2018-03-13T21:54:58Z</dcterms:modified>
</cp:coreProperties>
</file>