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Lst>
  <p:notesMasterIdLst>
    <p:notesMasterId r:id="rId15"/>
  </p:notesMasterIdLst>
  <p:sldIdLst>
    <p:sldId id="256" r:id="rId3"/>
    <p:sldId id="258" r:id="rId4"/>
    <p:sldId id="261" r:id="rId5"/>
    <p:sldId id="269" r:id="rId6"/>
    <p:sldId id="279" r:id="rId7"/>
    <p:sldId id="265" r:id="rId8"/>
    <p:sldId id="280" r:id="rId9"/>
    <p:sldId id="272" r:id="rId10"/>
    <p:sldId id="271" r:id="rId11"/>
    <p:sldId id="259" r:id="rId12"/>
    <p:sldId id="276"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DFF"/>
    <a:srgbClr val="DBB7FF"/>
    <a:srgbClr val="C10B20"/>
    <a:srgbClr val="982E23"/>
    <a:srgbClr val="952E23"/>
    <a:srgbClr val="B80039"/>
    <a:srgbClr val="990033"/>
    <a:srgbClr val="CC0000"/>
    <a:srgbClr val="B6B6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95"/>
    <p:restoredTop sz="94674"/>
  </p:normalViewPr>
  <p:slideViewPr>
    <p:cSldViewPr snapToGrid="0" snapToObjects="1">
      <p:cViewPr>
        <p:scale>
          <a:sx n="70" d="100"/>
          <a:sy n="70" d="100"/>
        </p:scale>
        <p:origin x="-109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2824E8-9BC6-4553-9DDD-96E946B42276}" type="datetimeFigureOut">
              <a:rPr lang="en-ZA" smtClean="0"/>
              <a:t>2017-12-15</a:t>
            </a:fld>
            <a:endParaRPr lang="en-Z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F8F9C1-09B0-44B3-A1C5-E9F075E305DA}" type="slidenum">
              <a:rPr lang="en-ZA" smtClean="0"/>
              <a:t>‹#›</a:t>
            </a:fld>
            <a:endParaRPr lang="en-ZA"/>
          </a:p>
        </p:txBody>
      </p:sp>
    </p:spTree>
    <p:extLst>
      <p:ext uri="{BB962C8B-B14F-4D97-AF65-F5344CB8AC3E}">
        <p14:creationId xmlns:p14="http://schemas.microsoft.com/office/powerpoint/2010/main" val="2208467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FF8F9C1-09B0-44B3-A1C5-E9F075E305DA}" type="slidenum">
              <a:rPr lang="en-ZA" smtClean="0"/>
              <a:t>2</a:t>
            </a:fld>
            <a:endParaRPr lang="en-ZA"/>
          </a:p>
        </p:txBody>
      </p:sp>
    </p:spTree>
    <p:extLst>
      <p:ext uri="{BB962C8B-B14F-4D97-AF65-F5344CB8AC3E}">
        <p14:creationId xmlns:p14="http://schemas.microsoft.com/office/powerpoint/2010/main" val="4019939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The conceptual content covered the same nominal content across the four disciplines: the first two laws of thermodynamics. The strength of the design lay in the symmetry, and also in the fact that more than one discipline in each of the bigger fields of science and engineering science were considered. This made it possible to consider variations not only between science and engineering science, but also variations within, as was indeed borne out in the differences observed in the data between mechanical and chemical engineering </a:t>
            </a:r>
          </a:p>
          <a:p>
            <a:endParaRPr lang="en-Z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current study therefore </a:t>
            </a:r>
            <a:r>
              <a:rPr lang="en-ZA" sz="1200" b="1" kern="1200" dirty="0">
                <a:solidFill>
                  <a:schemeClr val="tx1"/>
                </a:solidFill>
                <a:effectLst/>
                <a:latin typeface="+mn-lt"/>
                <a:ea typeface="+mn-ea"/>
                <a:cs typeface="+mn-cs"/>
              </a:rPr>
              <a:t>had two main tasks</a:t>
            </a:r>
            <a:r>
              <a:rPr lang="en-ZA" sz="1200" kern="1200" dirty="0">
                <a:solidFill>
                  <a:schemeClr val="tx1"/>
                </a:solidFill>
                <a:effectLst/>
                <a:latin typeface="+mn-lt"/>
                <a:ea typeface="+mn-ea"/>
                <a:cs typeface="+mn-cs"/>
              </a:rPr>
              <a:t>: a set of theoretical constructs had to be developed that would be discriminating enough for distinguishing empirical differences. Furthermore, an empirical study had to be conducted to explore disciplinary knowledge differences and similarities in a systematic way, using the theoretical framework developed.</a:t>
            </a:r>
          </a:p>
          <a:p>
            <a:endParaRPr lang="en-ZA" dirty="0"/>
          </a:p>
        </p:txBody>
      </p:sp>
      <p:sp>
        <p:nvSpPr>
          <p:cNvPr id="4" name="Slide Number Placeholder 3"/>
          <p:cNvSpPr>
            <a:spLocks noGrp="1"/>
          </p:cNvSpPr>
          <p:nvPr>
            <p:ph type="sldNum" sz="quarter" idx="10"/>
          </p:nvPr>
        </p:nvSpPr>
        <p:spPr/>
        <p:txBody>
          <a:bodyPr/>
          <a:lstStyle/>
          <a:p>
            <a:fld id="{BB24ED04-BFFE-4CDA-B9A6-22B6B3060CA4}" type="slidenum">
              <a:rPr lang="en-ZA" smtClean="0"/>
              <a:t>3</a:t>
            </a:fld>
            <a:endParaRPr lang="en-ZA"/>
          </a:p>
        </p:txBody>
      </p:sp>
    </p:spTree>
    <p:extLst>
      <p:ext uri="{BB962C8B-B14F-4D97-AF65-F5344CB8AC3E}">
        <p14:creationId xmlns:p14="http://schemas.microsoft.com/office/powerpoint/2010/main" val="2803747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latin typeface="+mn-lt"/>
              <a:cs typeface="Calibri"/>
            </a:endParaRPr>
          </a:p>
        </p:txBody>
      </p:sp>
      <p:sp>
        <p:nvSpPr>
          <p:cNvPr id="4" name="Slide Number Placeholder 3"/>
          <p:cNvSpPr>
            <a:spLocks noGrp="1"/>
          </p:cNvSpPr>
          <p:nvPr>
            <p:ph type="sldNum" sz="quarter" idx="10"/>
          </p:nvPr>
        </p:nvSpPr>
        <p:spPr/>
        <p:txBody>
          <a:bodyPr/>
          <a:lstStyle/>
          <a:p>
            <a:fld id="{7FF8F9C1-09B0-44B3-A1C5-E9F075E305DA}" type="slidenum">
              <a:rPr lang="en-ZA" smtClean="0"/>
              <a:t>5</a:t>
            </a:fld>
            <a:endParaRPr lang="en-ZA"/>
          </a:p>
        </p:txBody>
      </p:sp>
    </p:spTree>
    <p:extLst>
      <p:ext uri="{BB962C8B-B14F-4D97-AF65-F5344CB8AC3E}">
        <p14:creationId xmlns:p14="http://schemas.microsoft.com/office/powerpoint/2010/main" val="4046634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a:cs typeface="Calibri"/>
            </a:endParaRPr>
          </a:p>
        </p:txBody>
      </p:sp>
      <p:sp>
        <p:nvSpPr>
          <p:cNvPr id="4" name="Slide Number Placeholder 3"/>
          <p:cNvSpPr>
            <a:spLocks noGrp="1"/>
          </p:cNvSpPr>
          <p:nvPr>
            <p:ph type="sldNum" sz="quarter" idx="10"/>
          </p:nvPr>
        </p:nvSpPr>
        <p:spPr/>
        <p:txBody>
          <a:bodyPr/>
          <a:lstStyle/>
          <a:p>
            <a:fld id="{BB24ED04-BFFE-4CDA-B9A6-22B6B3060CA4}" type="slidenum">
              <a:rPr lang="en-ZA" smtClean="0"/>
              <a:t>6</a:t>
            </a:fld>
            <a:endParaRPr lang="en-ZA"/>
          </a:p>
        </p:txBody>
      </p:sp>
    </p:spTree>
    <p:extLst>
      <p:ext uri="{BB962C8B-B14F-4D97-AF65-F5344CB8AC3E}">
        <p14:creationId xmlns:p14="http://schemas.microsoft.com/office/powerpoint/2010/main" val="1509374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B24ED04-BFFE-4CDA-B9A6-22B6B3060CA4}" type="slidenum">
              <a:rPr lang="en-ZA" smtClean="0"/>
              <a:t>8</a:t>
            </a:fld>
            <a:endParaRPr lang="en-ZA"/>
          </a:p>
        </p:txBody>
      </p:sp>
    </p:spTree>
    <p:extLst>
      <p:ext uri="{BB962C8B-B14F-4D97-AF65-F5344CB8AC3E}">
        <p14:creationId xmlns:p14="http://schemas.microsoft.com/office/powerpoint/2010/main" val="2621157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r>
              <a:rPr lang="en-ZA" kern="1200" dirty="0">
                <a:effectLst/>
                <a:latin typeface="+mn-lt"/>
                <a:ea typeface="+mn-ea"/>
                <a:cs typeface="+mn-cs"/>
              </a:rPr>
              <a:t>The findings of the research study </a:t>
            </a:r>
            <a:r>
              <a:rPr lang="en-ZA" b="1" kern="1200" dirty="0">
                <a:effectLst/>
                <a:latin typeface="+mn-lt"/>
                <a:ea typeface="+mn-ea"/>
                <a:cs typeface="+mn-cs"/>
              </a:rPr>
              <a:t>complexify</a:t>
            </a:r>
            <a:r>
              <a:rPr lang="en-ZA" kern="1200" dirty="0">
                <a:effectLst/>
                <a:latin typeface="+mn-lt"/>
                <a:ea typeface="+mn-ea"/>
                <a:cs typeface="+mn-cs"/>
              </a:rPr>
              <a:t> the concepts of </a:t>
            </a:r>
            <a:r>
              <a:rPr lang="en-ZA" b="1" kern="1200" dirty="0">
                <a:effectLst/>
                <a:latin typeface="+mn-lt"/>
                <a:ea typeface="+mn-ea"/>
                <a:cs typeface="+mn-cs"/>
              </a:rPr>
              <a:t>singulars and regions</a:t>
            </a:r>
            <a:r>
              <a:rPr lang="en-ZA" kern="1200" dirty="0">
                <a:effectLst/>
                <a:latin typeface="+mn-lt"/>
                <a:ea typeface="+mn-ea"/>
                <a:cs typeface="+mn-cs"/>
              </a:rPr>
              <a:t>: according to Bernstein,</a:t>
            </a:r>
            <a:r>
              <a:rPr lang="en-ZA" dirty="0"/>
              <a:t> </a:t>
            </a:r>
            <a:endParaRPr lang="en-ZA" sz="1200" kern="1200" dirty="0">
              <a:solidFill>
                <a:schemeClr val="tx1"/>
              </a:solidFill>
              <a:effectLst/>
              <a:latin typeface="+mn-lt"/>
              <a:ea typeface="+mn-ea"/>
              <a:cs typeface="+mn-cs"/>
            </a:endParaRPr>
          </a:p>
          <a:p>
            <a:pPr>
              <a:defRPr/>
            </a:pPr>
            <a:r>
              <a:rPr lang="en-ZA" kern="1200" dirty="0">
                <a:effectLst/>
                <a:latin typeface="+mn-lt"/>
                <a:ea typeface="+mn-ea"/>
                <a:cs typeface="+mn-cs"/>
              </a:rPr>
              <a:t>regionalisation of knowledge: weakening of knowledge boundaries brought about by exposure to the </a:t>
            </a:r>
            <a:r>
              <a:rPr lang="en-ZA" b="1" kern="1200" dirty="0">
                <a:effectLst/>
                <a:latin typeface="+mn-lt"/>
                <a:ea typeface="+mn-ea"/>
                <a:cs typeface="+mn-cs"/>
              </a:rPr>
              <a:t>field of practice</a:t>
            </a:r>
            <a:r>
              <a:rPr lang="en-ZA" kern="1200" dirty="0">
                <a:effectLst/>
                <a:latin typeface="+mn-lt"/>
                <a:ea typeface="+mn-ea"/>
                <a:cs typeface="+mn-cs"/>
              </a:rPr>
              <a:t>. In practice: regionalisation </a:t>
            </a:r>
            <a:r>
              <a:rPr lang="en-ZA" b="1" kern="1200" dirty="0">
                <a:effectLst/>
                <a:latin typeface="+mn-lt"/>
                <a:ea typeface="+mn-ea"/>
                <a:cs typeface="+mn-cs"/>
              </a:rPr>
              <a:t>increases specialisation towards the particulars of the professions</a:t>
            </a:r>
            <a:r>
              <a:rPr lang="en-ZA" kern="1200" dirty="0">
                <a:effectLst/>
                <a:latin typeface="+mn-lt"/>
                <a:ea typeface="+mn-ea"/>
                <a:cs typeface="+mn-cs"/>
              </a:rPr>
              <a:t>, displays a </a:t>
            </a:r>
            <a:r>
              <a:rPr lang="en-ZA" b="1" kern="1200" dirty="0">
                <a:effectLst/>
                <a:latin typeface="+mn-lt"/>
                <a:ea typeface="+mn-ea"/>
                <a:cs typeface="+mn-cs"/>
              </a:rPr>
              <a:t>decreased tolerance for the distortion </a:t>
            </a:r>
            <a:r>
              <a:rPr lang="en-ZA" kern="1200" dirty="0">
                <a:effectLst/>
                <a:latin typeface="+mn-lt"/>
                <a:ea typeface="+mn-ea"/>
                <a:cs typeface="+mn-cs"/>
              </a:rPr>
              <a:t>of reality in idealisation with an accompanying </a:t>
            </a:r>
            <a:r>
              <a:rPr lang="en-ZA" b="1" kern="1200" dirty="0">
                <a:effectLst/>
                <a:latin typeface="+mn-lt"/>
                <a:ea typeface="+mn-ea"/>
                <a:cs typeface="+mn-cs"/>
              </a:rPr>
              <a:t>commitment to physical </a:t>
            </a:r>
            <a:r>
              <a:rPr lang="en-ZA" b="1" kern="1200" dirty="0" err="1">
                <a:effectLst/>
                <a:latin typeface="+mn-lt"/>
                <a:ea typeface="+mn-ea"/>
                <a:cs typeface="+mn-cs"/>
              </a:rPr>
              <a:t>realisability</a:t>
            </a:r>
            <a:r>
              <a:rPr lang="en-ZA" kern="1200" dirty="0">
                <a:effectLst/>
                <a:latin typeface="+mn-lt"/>
                <a:ea typeface="+mn-ea"/>
                <a:cs typeface="+mn-cs"/>
              </a:rPr>
              <a:t>, and a tendency to </a:t>
            </a:r>
            <a:r>
              <a:rPr lang="en-ZA" b="1" kern="1200" dirty="0">
                <a:effectLst/>
                <a:latin typeface="+mn-lt"/>
                <a:ea typeface="+mn-ea"/>
                <a:cs typeface="+mn-cs"/>
              </a:rPr>
              <a:t>evaluate the knowledge </a:t>
            </a:r>
            <a:r>
              <a:rPr lang="en-ZA" kern="1200" dirty="0">
                <a:effectLst/>
                <a:latin typeface="+mn-lt"/>
                <a:ea typeface="+mn-ea"/>
                <a:cs typeface="+mn-cs"/>
              </a:rPr>
              <a:t>produced for </a:t>
            </a:r>
            <a:r>
              <a:rPr lang="en-ZA" b="1" kern="1200" dirty="0">
                <a:effectLst/>
                <a:latin typeface="+mn-lt"/>
                <a:ea typeface="+mn-ea"/>
                <a:cs typeface="+mn-cs"/>
              </a:rPr>
              <a:t>suitability</a:t>
            </a:r>
            <a:r>
              <a:rPr lang="en-ZA" kern="1200" dirty="0">
                <a:effectLst/>
                <a:latin typeface="+mn-lt"/>
                <a:ea typeface="+mn-ea"/>
                <a:cs typeface="+mn-cs"/>
              </a:rPr>
              <a:t> for a specific real-world purpose.</a:t>
            </a:r>
            <a:r>
              <a:rPr lang="en-ZA" dirty="0"/>
              <a:t> </a:t>
            </a:r>
            <a:r>
              <a:rPr lang="en-ZA" kern="1200" dirty="0">
                <a:effectLst/>
                <a:latin typeface="+mn-lt"/>
                <a:ea typeface="+mn-ea"/>
                <a:cs typeface="+mn-cs"/>
              </a:rPr>
              <a:t> On the other hand, singulars fully engage abstract idealisation in their pursuit of generalisable knowledge that is mostly presented as value-neutral and only occasionally normative.</a:t>
            </a:r>
            <a:endParaRPr lang="en-ZA" dirty="0">
              <a:latin typeface="+mn-lt"/>
              <a:cs typeface="Calibri"/>
            </a:endParaRPr>
          </a:p>
          <a:p>
            <a:endParaRPr lang="en-ZA" dirty="0"/>
          </a:p>
          <a:p>
            <a:r>
              <a:rPr lang="en-ZA" sz="1200" kern="1200" dirty="0">
                <a:solidFill>
                  <a:schemeClr val="tx1"/>
                </a:solidFill>
                <a:effectLst/>
                <a:latin typeface="+mn-lt"/>
                <a:ea typeface="+mn-ea"/>
                <a:cs typeface="+mn-cs"/>
              </a:rPr>
              <a:t>To summarise in terms of the </a:t>
            </a:r>
            <a:r>
              <a:rPr lang="en-ZA" sz="1200" b="1" kern="1200" dirty="0">
                <a:solidFill>
                  <a:schemeClr val="tx1"/>
                </a:solidFill>
                <a:effectLst/>
                <a:latin typeface="+mn-lt"/>
                <a:ea typeface="+mn-ea"/>
                <a:cs typeface="+mn-cs"/>
              </a:rPr>
              <a:t>disciplinary fields</a:t>
            </a:r>
            <a:r>
              <a:rPr lang="en-ZA" sz="1200" kern="1200" dirty="0">
                <a:solidFill>
                  <a:schemeClr val="tx1"/>
                </a:solidFill>
                <a:effectLst/>
                <a:latin typeface="+mn-lt"/>
                <a:ea typeface="+mn-ea"/>
                <a:cs typeface="+mn-cs"/>
              </a:rPr>
              <a:t> examined in the case study, knowledge in the engineering sciences were </a:t>
            </a:r>
            <a:r>
              <a:rPr lang="en-ZA" sz="1200" b="1" kern="1200" dirty="0">
                <a:solidFill>
                  <a:schemeClr val="tx1"/>
                </a:solidFill>
                <a:effectLst/>
                <a:latin typeface="+mn-lt"/>
                <a:ea typeface="+mn-ea"/>
                <a:cs typeface="+mn-cs"/>
              </a:rPr>
              <a:t>quite remarkably different</a:t>
            </a:r>
            <a:r>
              <a:rPr lang="en-ZA" sz="1200" kern="1200" dirty="0">
                <a:solidFill>
                  <a:schemeClr val="tx1"/>
                </a:solidFill>
                <a:effectLst/>
                <a:latin typeface="+mn-lt"/>
                <a:ea typeface="+mn-ea"/>
                <a:cs typeface="+mn-cs"/>
              </a:rPr>
              <a:t> from the knowledge in the sciences: both mechanical and chemical engineering knowledge emphasised </a:t>
            </a:r>
            <a:r>
              <a:rPr lang="en-ZA" sz="1200" b="1" kern="1200" dirty="0">
                <a:solidFill>
                  <a:schemeClr val="tx1"/>
                </a:solidFill>
                <a:effectLst/>
                <a:latin typeface="+mn-lt"/>
                <a:ea typeface="+mn-ea"/>
                <a:cs typeface="+mn-cs"/>
              </a:rPr>
              <a:t>particulars</a:t>
            </a:r>
            <a:r>
              <a:rPr lang="en-ZA" sz="1200" kern="1200" dirty="0">
                <a:solidFill>
                  <a:schemeClr val="tx1"/>
                </a:solidFill>
                <a:effectLst/>
                <a:latin typeface="+mn-lt"/>
                <a:ea typeface="+mn-ea"/>
                <a:cs typeface="+mn-cs"/>
              </a:rPr>
              <a:t>, rather than universals, had </a:t>
            </a:r>
            <a:r>
              <a:rPr lang="en-ZA" sz="1200" b="1" kern="1200" dirty="0">
                <a:solidFill>
                  <a:schemeClr val="tx1"/>
                </a:solidFill>
                <a:effectLst/>
                <a:latin typeface="+mn-lt"/>
                <a:ea typeface="+mn-ea"/>
                <a:cs typeface="+mn-cs"/>
              </a:rPr>
              <a:t>stronger normative</a:t>
            </a:r>
            <a:r>
              <a:rPr lang="en-ZA" sz="1200" kern="1200" dirty="0">
                <a:solidFill>
                  <a:schemeClr val="tx1"/>
                </a:solidFill>
                <a:effectLst/>
                <a:latin typeface="+mn-lt"/>
                <a:ea typeface="+mn-ea"/>
                <a:cs typeface="+mn-cs"/>
              </a:rPr>
              <a:t> aspects, and employed a </a:t>
            </a:r>
            <a:r>
              <a:rPr lang="en-ZA" sz="1200" b="1" kern="1200" dirty="0">
                <a:solidFill>
                  <a:schemeClr val="tx1"/>
                </a:solidFill>
                <a:effectLst/>
                <a:latin typeface="+mn-lt"/>
                <a:ea typeface="+mn-ea"/>
                <a:cs typeface="+mn-cs"/>
              </a:rPr>
              <a:t>limited form of idealisation</a:t>
            </a:r>
            <a:r>
              <a:rPr lang="en-ZA" sz="1200" kern="1200" dirty="0">
                <a:solidFill>
                  <a:schemeClr val="tx1"/>
                </a:solidFill>
                <a:effectLst/>
                <a:latin typeface="+mn-lt"/>
                <a:ea typeface="+mn-ea"/>
                <a:cs typeface="+mn-cs"/>
              </a:rPr>
              <a:t> in its commitment to physical </a:t>
            </a:r>
            <a:r>
              <a:rPr lang="en-ZA" sz="1200" kern="1200" dirty="0" err="1">
                <a:solidFill>
                  <a:schemeClr val="tx1"/>
                </a:solidFill>
                <a:effectLst/>
                <a:latin typeface="+mn-lt"/>
                <a:ea typeface="+mn-ea"/>
                <a:cs typeface="+mn-cs"/>
              </a:rPr>
              <a:t>realisability</a:t>
            </a:r>
            <a:r>
              <a:rPr lang="en-ZA" sz="1200" kern="1200" dirty="0">
                <a:solidFill>
                  <a:schemeClr val="tx1"/>
                </a:solidFill>
                <a:effectLst/>
                <a:latin typeface="+mn-lt"/>
                <a:ea typeface="+mn-ea"/>
                <a:cs typeface="+mn-cs"/>
              </a:rPr>
              <a:t>. Knowledge in the sciences was more universal, normativity was incidental, and idealisation was used expansively.</a:t>
            </a:r>
          </a:p>
          <a:p>
            <a:endParaRPr lang="en-ZA" sz="1200" b="1" kern="1200" dirty="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24ED04-BFFE-4CDA-B9A6-22B6B3060CA4}" type="slidenum">
              <a:rPr lang="en-ZA" smtClean="0"/>
              <a:t>12</a:t>
            </a:fld>
            <a:endParaRPr lang="en-ZA"/>
          </a:p>
        </p:txBody>
      </p:sp>
    </p:spTree>
    <p:extLst>
      <p:ext uri="{BB962C8B-B14F-4D97-AF65-F5344CB8AC3E}">
        <p14:creationId xmlns:p14="http://schemas.microsoft.com/office/powerpoint/2010/main" val="735452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atin typeface="Arial" charset="0"/>
                <a:ea typeface="Arial" charset="0"/>
                <a:cs typeface="Arial" charset="0"/>
              </a:defRPr>
            </a:lvl1pPr>
          </a:lstStyle>
          <a:p>
            <a:r>
              <a:rPr lang="en-US" dirty="0"/>
              <a:t>Presentation 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4" name="Date Placeholder 3"/>
          <p:cNvSpPr>
            <a:spLocks noGrp="1"/>
          </p:cNvSpPr>
          <p:nvPr>
            <p:ph type="dt" sz="half" idx="10"/>
          </p:nvPr>
        </p:nvSpPr>
        <p:spPr/>
        <p:txBody>
          <a:bodyPr/>
          <a:lstStyle/>
          <a:p>
            <a:fld id="{BE490912-E928-4B22-ACDF-86AB27F7783C}" type="datetime1">
              <a:rPr lang="en-US" smtClean="0"/>
              <a:t>12/15/2017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BEF937-ACE1-864E-AA89-A6339BB49CD9}"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45" y="185268"/>
            <a:ext cx="2176451" cy="1080000"/>
          </a:xfrm>
          <a:prstGeom prst="rect">
            <a:avLst/>
          </a:prstGeom>
        </p:spPr>
      </p:pic>
      <p:cxnSp>
        <p:nvCxnSpPr>
          <p:cNvPr id="11" name="Straight Connector 10"/>
          <p:cNvCxnSpPr/>
          <p:nvPr userDrawn="1"/>
        </p:nvCxnSpPr>
        <p:spPr>
          <a:xfrm>
            <a:off x="0" y="6741037"/>
            <a:ext cx="12192000" cy="0"/>
          </a:xfrm>
          <a:prstGeom prst="line">
            <a:avLst/>
          </a:prstGeom>
          <a:ln w="244475">
            <a:solidFill>
              <a:srgbClr val="C10B2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05501" y="5923387"/>
            <a:ext cx="2919241" cy="612000"/>
          </a:xfrm>
          <a:prstGeom prst="rect">
            <a:avLst/>
          </a:prstGeom>
        </p:spPr>
      </p:pic>
    </p:spTree>
    <p:extLst>
      <p:ext uri="{BB962C8B-B14F-4D97-AF65-F5344CB8AC3E}">
        <p14:creationId xmlns:p14="http://schemas.microsoft.com/office/powerpoint/2010/main" val="16328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2ED29CE-1216-4DB1-98DF-9E4047FC531F}" type="datetime1">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121350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a:latin typeface="Arial" charset="0"/>
                <a:ea typeface="Arial" charset="0"/>
                <a:cs typeface="Arial"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D9EC1B2-9D8C-43AB-A426-E48F4AC9B684}" type="datetime1">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763213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033A3D9E-2A76-4656-A46C-C34749F6E204}" type="datetimeFigureOut">
              <a:rPr lang="en-ZA" smtClean="0">
                <a:solidFill>
                  <a:srgbClr val="DFE6D0"/>
                </a:solidFill>
              </a:rPr>
              <a:pPr/>
              <a:t>2017-12-15</a:t>
            </a:fld>
            <a:endParaRPr lang="en-ZA">
              <a:solidFill>
                <a:srgbClr val="DFE6D0"/>
              </a:solidFill>
            </a:endParaRPr>
          </a:p>
        </p:txBody>
      </p:sp>
      <p:sp>
        <p:nvSpPr>
          <p:cNvPr id="5" name="Footer Placeholder 4"/>
          <p:cNvSpPr>
            <a:spLocks noGrp="1"/>
          </p:cNvSpPr>
          <p:nvPr>
            <p:ph type="ftr" sz="quarter" idx="11"/>
          </p:nvPr>
        </p:nvSpPr>
        <p:spPr/>
        <p:txBody>
          <a:bodyPr/>
          <a:lstStyle/>
          <a:p>
            <a:endParaRPr lang="en-ZA">
              <a:solidFill>
                <a:srgbClr val="DFE6D0"/>
              </a:solidFill>
            </a:endParaRPr>
          </a:p>
        </p:txBody>
      </p:sp>
      <p:sp>
        <p:nvSpPr>
          <p:cNvPr id="6" name="Slide Number Placeholder 5"/>
          <p:cNvSpPr>
            <a:spLocks noGrp="1"/>
          </p:cNvSpPr>
          <p:nvPr>
            <p:ph type="sldNum" sz="quarter" idx="12"/>
          </p:nvPr>
        </p:nvSpPr>
        <p:spPr/>
        <p:txBody>
          <a:bodyPr/>
          <a:lstStyle/>
          <a:p>
            <a:fld id="{12DD2F4D-F0E4-4114-8F9E-AD20DC8E3949}" type="slidenum">
              <a:rPr lang="en-ZA" smtClean="0">
                <a:solidFill>
                  <a:srgbClr val="DFE6D0"/>
                </a:solidFill>
              </a:rPr>
              <a:pPr/>
              <a:t>‹#›</a:t>
            </a:fld>
            <a:endParaRPr lang="en-ZA">
              <a:solidFill>
                <a:srgbClr val="DFE6D0"/>
              </a:solidFill>
            </a:endParaRPr>
          </a:p>
        </p:txBody>
      </p:sp>
    </p:spTree>
    <p:extLst>
      <p:ext uri="{BB962C8B-B14F-4D97-AF65-F5344CB8AC3E}">
        <p14:creationId xmlns:p14="http://schemas.microsoft.com/office/powerpoint/2010/main" val="507636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33A3D9E-2A76-4656-A46C-C34749F6E204}" type="datetimeFigureOut">
              <a:rPr lang="en-ZA" smtClean="0">
                <a:solidFill>
                  <a:srgbClr val="DFE6D0"/>
                </a:solidFill>
              </a:rPr>
              <a:pPr/>
              <a:t>2017-12-15</a:t>
            </a:fld>
            <a:endParaRPr lang="en-ZA">
              <a:solidFill>
                <a:srgbClr val="DFE6D0"/>
              </a:solidFill>
            </a:endParaRPr>
          </a:p>
        </p:txBody>
      </p:sp>
      <p:sp>
        <p:nvSpPr>
          <p:cNvPr id="5" name="Footer Placeholder 4"/>
          <p:cNvSpPr>
            <a:spLocks noGrp="1"/>
          </p:cNvSpPr>
          <p:nvPr>
            <p:ph type="ftr" sz="quarter" idx="11"/>
          </p:nvPr>
        </p:nvSpPr>
        <p:spPr/>
        <p:txBody>
          <a:bodyPr/>
          <a:lstStyle/>
          <a:p>
            <a:endParaRPr lang="en-ZA">
              <a:solidFill>
                <a:srgbClr val="DFE6D0"/>
              </a:solidFill>
            </a:endParaRPr>
          </a:p>
        </p:txBody>
      </p:sp>
      <p:sp>
        <p:nvSpPr>
          <p:cNvPr id="6" name="Slide Number Placeholder 5"/>
          <p:cNvSpPr>
            <a:spLocks noGrp="1"/>
          </p:cNvSpPr>
          <p:nvPr>
            <p:ph type="sldNum" sz="quarter" idx="12"/>
          </p:nvPr>
        </p:nvSpPr>
        <p:spPr/>
        <p:txBody>
          <a:bodyPr/>
          <a:lstStyle/>
          <a:p>
            <a:fld id="{12DD2F4D-F0E4-4114-8F9E-AD20DC8E3949}" type="slidenum">
              <a:rPr lang="en-ZA" smtClean="0">
                <a:solidFill>
                  <a:srgbClr val="DFE6D0"/>
                </a:solidFill>
              </a:rPr>
              <a:pPr/>
              <a:t>‹#›</a:t>
            </a:fld>
            <a:endParaRPr lang="en-ZA">
              <a:solidFill>
                <a:srgbClr val="DFE6D0"/>
              </a:solidFill>
            </a:endParaRPr>
          </a:p>
        </p:txBody>
      </p:sp>
    </p:spTree>
    <p:extLst>
      <p:ext uri="{BB962C8B-B14F-4D97-AF65-F5344CB8AC3E}">
        <p14:creationId xmlns:p14="http://schemas.microsoft.com/office/powerpoint/2010/main" val="2494000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A3D9E-2A76-4656-A46C-C34749F6E204}" type="datetimeFigureOut">
              <a:rPr lang="en-ZA" smtClean="0">
                <a:solidFill>
                  <a:srgbClr val="1D3641"/>
                </a:solidFill>
              </a:rPr>
              <a:pPr/>
              <a:t>2017-12-15</a:t>
            </a:fld>
            <a:endParaRPr lang="en-ZA">
              <a:solidFill>
                <a:srgbClr val="1D3641"/>
              </a:solidFill>
            </a:endParaRPr>
          </a:p>
        </p:txBody>
      </p:sp>
      <p:sp>
        <p:nvSpPr>
          <p:cNvPr id="5" name="Footer Placeholder 4"/>
          <p:cNvSpPr>
            <a:spLocks noGrp="1"/>
          </p:cNvSpPr>
          <p:nvPr>
            <p:ph type="ftr" sz="quarter" idx="11"/>
          </p:nvPr>
        </p:nvSpPr>
        <p:spPr/>
        <p:txBody>
          <a:bodyPr/>
          <a:lstStyle/>
          <a:p>
            <a:endParaRPr lang="en-ZA">
              <a:solidFill>
                <a:srgbClr val="1D3641"/>
              </a:solidFill>
            </a:endParaRPr>
          </a:p>
        </p:txBody>
      </p:sp>
      <p:sp>
        <p:nvSpPr>
          <p:cNvPr id="6" name="Slide Number Placeholder 5"/>
          <p:cNvSpPr>
            <a:spLocks noGrp="1"/>
          </p:cNvSpPr>
          <p:nvPr>
            <p:ph type="sldNum" sz="quarter" idx="12"/>
          </p:nvPr>
        </p:nvSpPr>
        <p:spPr/>
        <p:txBody>
          <a:bodyPr/>
          <a:lstStyle/>
          <a:p>
            <a:fld id="{12DD2F4D-F0E4-4114-8F9E-AD20DC8E3949}" type="slidenum">
              <a:rPr lang="en-ZA" smtClean="0">
                <a:solidFill>
                  <a:srgbClr val="1D3641"/>
                </a:solidFill>
              </a:rPr>
              <a:pPr/>
              <a:t>‹#›</a:t>
            </a:fld>
            <a:endParaRPr lang="en-ZA">
              <a:solidFill>
                <a:srgbClr val="1D3641"/>
              </a:solidFill>
            </a:endParaRPr>
          </a:p>
        </p:txBody>
      </p:sp>
    </p:spTree>
    <p:extLst>
      <p:ext uri="{BB962C8B-B14F-4D97-AF65-F5344CB8AC3E}">
        <p14:creationId xmlns:p14="http://schemas.microsoft.com/office/powerpoint/2010/main" val="1998193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033A3D9E-2A76-4656-A46C-C34749F6E204}" type="datetimeFigureOut">
              <a:rPr lang="en-ZA" smtClean="0">
                <a:solidFill>
                  <a:srgbClr val="DFE6D0"/>
                </a:solidFill>
              </a:rPr>
              <a:pPr/>
              <a:t>2017-12-15</a:t>
            </a:fld>
            <a:endParaRPr lang="en-ZA">
              <a:solidFill>
                <a:srgbClr val="DFE6D0"/>
              </a:solidFill>
            </a:endParaRPr>
          </a:p>
        </p:txBody>
      </p:sp>
      <p:sp>
        <p:nvSpPr>
          <p:cNvPr id="6" name="Footer Placeholder 5"/>
          <p:cNvSpPr>
            <a:spLocks noGrp="1"/>
          </p:cNvSpPr>
          <p:nvPr>
            <p:ph type="ftr" sz="quarter" idx="11"/>
          </p:nvPr>
        </p:nvSpPr>
        <p:spPr/>
        <p:txBody>
          <a:bodyPr/>
          <a:lstStyle/>
          <a:p>
            <a:endParaRPr lang="en-ZA">
              <a:solidFill>
                <a:srgbClr val="DFE6D0"/>
              </a:solidFill>
            </a:endParaRPr>
          </a:p>
        </p:txBody>
      </p:sp>
      <p:sp>
        <p:nvSpPr>
          <p:cNvPr id="7" name="Slide Number Placeholder 6"/>
          <p:cNvSpPr>
            <a:spLocks noGrp="1"/>
          </p:cNvSpPr>
          <p:nvPr>
            <p:ph type="sldNum" sz="quarter" idx="12"/>
          </p:nvPr>
        </p:nvSpPr>
        <p:spPr/>
        <p:txBody>
          <a:bodyPr/>
          <a:lstStyle/>
          <a:p>
            <a:fld id="{12DD2F4D-F0E4-4114-8F9E-AD20DC8E3949}" type="slidenum">
              <a:rPr lang="en-ZA" smtClean="0">
                <a:solidFill>
                  <a:srgbClr val="DFE6D0"/>
                </a:solidFill>
              </a:rPr>
              <a:pPr/>
              <a:t>‹#›</a:t>
            </a:fld>
            <a:endParaRPr lang="en-ZA">
              <a:solidFill>
                <a:srgbClr val="DFE6D0"/>
              </a:solidFill>
            </a:endParaRPr>
          </a:p>
        </p:txBody>
      </p:sp>
    </p:spTree>
    <p:extLst>
      <p:ext uri="{BB962C8B-B14F-4D97-AF65-F5344CB8AC3E}">
        <p14:creationId xmlns:p14="http://schemas.microsoft.com/office/powerpoint/2010/main" val="2408887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033A3D9E-2A76-4656-A46C-C34749F6E204}" type="datetimeFigureOut">
              <a:rPr lang="en-ZA" smtClean="0">
                <a:solidFill>
                  <a:srgbClr val="DFE6D0"/>
                </a:solidFill>
              </a:rPr>
              <a:pPr/>
              <a:t>2017-12-15</a:t>
            </a:fld>
            <a:endParaRPr lang="en-ZA">
              <a:solidFill>
                <a:srgbClr val="DFE6D0"/>
              </a:solidFill>
            </a:endParaRPr>
          </a:p>
        </p:txBody>
      </p:sp>
      <p:sp>
        <p:nvSpPr>
          <p:cNvPr id="8" name="Footer Placeholder 7"/>
          <p:cNvSpPr>
            <a:spLocks noGrp="1"/>
          </p:cNvSpPr>
          <p:nvPr>
            <p:ph type="ftr" sz="quarter" idx="11"/>
          </p:nvPr>
        </p:nvSpPr>
        <p:spPr/>
        <p:txBody>
          <a:bodyPr/>
          <a:lstStyle/>
          <a:p>
            <a:endParaRPr lang="en-ZA">
              <a:solidFill>
                <a:srgbClr val="DFE6D0"/>
              </a:solidFill>
            </a:endParaRPr>
          </a:p>
        </p:txBody>
      </p:sp>
      <p:sp>
        <p:nvSpPr>
          <p:cNvPr id="9" name="Slide Number Placeholder 8"/>
          <p:cNvSpPr>
            <a:spLocks noGrp="1"/>
          </p:cNvSpPr>
          <p:nvPr>
            <p:ph type="sldNum" sz="quarter" idx="12"/>
          </p:nvPr>
        </p:nvSpPr>
        <p:spPr/>
        <p:txBody>
          <a:bodyPr/>
          <a:lstStyle/>
          <a:p>
            <a:fld id="{12DD2F4D-F0E4-4114-8F9E-AD20DC8E3949}" type="slidenum">
              <a:rPr lang="en-ZA" smtClean="0">
                <a:solidFill>
                  <a:srgbClr val="DFE6D0"/>
                </a:solidFill>
              </a:rPr>
              <a:pPr/>
              <a:t>‹#›</a:t>
            </a:fld>
            <a:endParaRPr lang="en-ZA">
              <a:solidFill>
                <a:srgbClr val="DFE6D0"/>
              </a:solidFill>
            </a:endParaRPr>
          </a:p>
        </p:txBody>
      </p:sp>
    </p:spTree>
    <p:extLst>
      <p:ext uri="{BB962C8B-B14F-4D97-AF65-F5344CB8AC3E}">
        <p14:creationId xmlns:p14="http://schemas.microsoft.com/office/powerpoint/2010/main" val="2158181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033A3D9E-2A76-4656-A46C-C34749F6E204}" type="datetimeFigureOut">
              <a:rPr lang="en-ZA" smtClean="0">
                <a:solidFill>
                  <a:srgbClr val="DFE6D0"/>
                </a:solidFill>
              </a:rPr>
              <a:pPr/>
              <a:t>2017-12-15</a:t>
            </a:fld>
            <a:endParaRPr lang="en-ZA">
              <a:solidFill>
                <a:srgbClr val="DFE6D0"/>
              </a:solidFill>
            </a:endParaRPr>
          </a:p>
        </p:txBody>
      </p:sp>
      <p:sp>
        <p:nvSpPr>
          <p:cNvPr id="4" name="Footer Placeholder 3"/>
          <p:cNvSpPr>
            <a:spLocks noGrp="1"/>
          </p:cNvSpPr>
          <p:nvPr>
            <p:ph type="ftr" sz="quarter" idx="11"/>
          </p:nvPr>
        </p:nvSpPr>
        <p:spPr/>
        <p:txBody>
          <a:bodyPr/>
          <a:lstStyle/>
          <a:p>
            <a:endParaRPr lang="en-ZA">
              <a:solidFill>
                <a:srgbClr val="DFE6D0"/>
              </a:solidFill>
            </a:endParaRPr>
          </a:p>
        </p:txBody>
      </p:sp>
      <p:sp>
        <p:nvSpPr>
          <p:cNvPr id="5" name="Slide Number Placeholder 4"/>
          <p:cNvSpPr>
            <a:spLocks noGrp="1"/>
          </p:cNvSpPr>
          <p:nvPr>
            <p:ph type="sldNum" sz="quarter" idx="12"/>
          </p:nvPr>
        </p:nvSpPr>
        <p:spPr/>
        <p:txBody>
          <a:bodyPr/>
          <a:lstStyle/>
          <a:p>
            <a:fld id="{12DD2F4D-F0E4-4114-8F9E-AD20DC8E3949}" type="slidenum">
              <a:rPr lang="en-ZA" smtClean="0">
                <a:solidFill>
                  <a:srgbClr val="DFE6D0"/>
                </a:solidFill>
              </a:rPr>
              <a:pPr/>
              <a:t>‹#›</a:t>
            </a:fld>
            <a:endParaRPr lang="en-ZA">
              <a:solidFill>
                <a:srgbClr val="DFE6D0"/>
              </a:solidFill>
            </a:endParaRPr>
          </a:p>
        </p:txBody>
      </p:sp>
    </p:spTree>
    <p:extLst>
      <p:ext uri="{BB962C8B-B14F-4D97-AF65-F5344CB8AC3E}">
        <p14:creationId xmlns:p14="http://schemas.microsoft.com/office/powerpoint/2010/main" val="2295709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A3D9E-2A76-4656-A46C-C34749F6E204}" type="datetimeFigureOut">
              <a:rPr lang="en-ZA" smtClean="0">
                <a:solidFill>
                  <a:srgbClr val="DFE6D0"/>
                </a:solidFill>
              </a:rPr>
              <a:pPr/>
              <a:t>2017-12-15</a:t>
            </a:fld>
            <a:endParaRPr lang="en-ZA">
              <a:solidFill>
                <a:srgbClr val="DFE6D0"/>
              </a:solidFill>
            </a:endParaRPr>
          </a:p>
        </p:txBody>
      </p:sp>
      <p:sp>
        <p:nvSpPr>
          <p:cNvPr id="3" name="Footer Placeholder 2"/>
          <p:cNvSpPr>
            <a:spLocks noGrp="1"/>
          </p:cNvSpPr>
          <p:nvPr>
            <p:ph type="ftr" sz="quarter" idx="11"/>
          </p:nvPr>
        </p:nvSpPr>
        <p:spPr/>
        <p:txBody>
          <a:bodyPr/>
          <a:lstStyle/>
          <a:p>
            <a:endParaRPr lang="en-ZA">
              <a:solidFill>
                <a:srgbClr val="DFE6D0"/>
              </a:solidFill>
            </a:endParaRPr>
          </a:p>
        </p:txBody>
      </p:sp>
      <p:sp>
        <p:nvSpPr>
          <p:cNvPr id="4" name="Slide Number Placeholder 3"/>
          <p:cNvSpPr>
            <a:spLocks noGrp="1"/>
          </p:cNvSpPr>
          <p:nvPr>
            <p:ph type="sldNum" sz="quarter" idx="12"/>
          </p:nvPr>
        </p:nvSpPr>
        <p:spPr/>
        <p:txBody>
          <a:bodyPr/>
          <a:lstStyle/>
          <a:p>
            <a:fld id="{12DD2F4D-F0E4-4114-8F9E-AD20DC8E3949}" type="slidenum">
              <a:rPr lang="en-ZA" smtClean="0">
                <a:solidFill>
                  <a:srgbClr val="DFE6D0"/>
                </a:solidFill>
              </a:rPr>
              <a:pPr/>
              <a:t>‹#›</a:t>
            </a:fld>
            <a:endParaRPr lang="en-ZA">
              <a:solidFill>
                <a:srgbClr val="DFE6D0"/>
              </a:solidFill>
            </a:endParaRPr>
          </a:p>
        </p:txBody>
      </p:sp>
    </p:spTree>
    <p:extLst>
      <p:ext uri="{BB962C8B-B14F-4D97-AF65-F5344CB8AC3E}">
        <p14:creationId xmlns:p14="http://schemas.microsoft.com/office/powerpoint/2010/main" val="1487981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3A3D9E-2A76-4656-A46C-C34749F6E204}" type="datetimeFigureOut">
              <a:rPr lang="en-ZA" smtClean="0">
                <a:solidFill>
                  <a:srgbClr val="DFE6D0"/>
                </a:solidFill>
              </a:rPr>
              <a:pPr/>
              <a:t>2017-12-15</a:t>
            </a:fld>
            <a:endParaRPr lang="en-ZA">
              <a:solidFill>
                <a:srgbClr val="DFE6D0"/>
              </a:solidFill>
            </a:endParaRPr>
          </a:p>
        </p:txBody>
      </p:sp>
      <p:sp>
        <p:nvSpPr>
          <p:cNvPr id="6" name="Footer Placeholder 5"/>
          <p:cNvSpPr>
            <a:spLocks noGrp="1"/>
          </p:cNvSpPr>
          <p:nvPr>
            <p:ph type="ftr" sz="quarter" idx="11"/>
          </p:nvPr>
        </p:nvSpPr>
        <p:spPr/>
        <p:txBody>
          <a:bodyPr/>
          <a:lstStyle/>
          <a:p>
            <a:endParaRPr lang="en-ZA">
              <a:solidFill>
                <a:srgbClr val="DFE6D0"/>
              </a:solidFill>
            </a:endParaRPr>
          </a:p>
        </p:txBody>
      </p:sp>
      <p:sp>
        <p:nvSpPr>
          <p:cNvPr id="7" name="Slide Number Placeholder 6"/>
          <p:cNvSpPr>
            <a:spLocks noGrp="1"/>
          </p:cNvSpPr>
          <p:nvPr>
            <p:ph type="sldNum" sz="quarter" idx="12"/>
          </p:nvPr>
        </p:nvSpPr>
        <p:spPr/>
        <p:txBody>
          <a:bodyPr/>
          <a:lstStyle/>
          <a:p>
            <a:fld id="{12DD2F4D-F0E4-4114-8F9E-AD20DC8E3949}" type="slidenum">
              <a:rPr lang="en-ZA" smtClean="0">
                <a:solidFill>
                  <a:srgbClr val="DFE6D0"/>
                </a:solidFill>
              </a:rPr>
              <a:pPr/>
              <a:t>‹#›</a:t>
            </a:fld>
            <a:endParaRPr lang="en-ZA">
              <a:solidFill>
                <a:srgbClr val="DFE6D0"/>
              </a:solidFill>
            </a:endParaRPr>
          </a:p>
        </p:txBody>
      </p:sp>
    </p:spTree>
    <p:extLst>
      <p:ext uri="{BB962C8B-B14F-4D97-AF65-F5344CB8AC3E}">
        <p14:creationId xmlns:p14="http://schemas.microsoft.com/office/powerpoint/2010/main" val="74104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F0FA99A-0700-4C5C-AAE7-D40558F656A5}" type="datetime1">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1353728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3A3D9E-2A76-4656-A46C-C34749F6E204}" type="datetimeFigureOut">
              <a:rPr lang="en-ZA" smtClean="0">
                <a:solidFill>
                  <a:srgbClr val="DFE6D0"/>
                </a:solidFill>
              </a:rPr>
              <a:pPr/>
              <a:t>2017-12-15</a:t>
            </a:fld>
            <a:endParaRPr lang="en-ZA">
              <a:solidFill>
                <a:srgbClr val="DFE6D0"/>
              </a:solidFill>
            </a:endParaRPr>
          </a:p>
        </p:txBody>
      </p:sp>
      <p:sp>
        <p:nvSpPr>
          <p:cNvPr id="6" name="Footer Placeholder 5"/>
          <p:cNvSpPr>
            <a:spLocks noGrp="1"/>
          </p:cNvSpPr>
          <p:nvPr>
            <p:ph type="ftr" sz="quarter" idx="11"/>
          </p:nvPr>
        </p:nvSpPr>
        <p:spPr/>
        <p:txBody>
          <a:bodyPr/>
          <a:lstStyle/>
          <a:p>
            <a:endParaRPr lang="en-ZA">
              <a:solidFill>
                <a:srgbClr val="DFE6D0"/>
              </a:solidFill>
            </a:endParaRPr>
          </a:p>
        </p:txBody>
      </p:sp>
      <p:sp>
        <p:nvSpPr>
          <p:cNvPr id="7" name="Slide Number Placeholder 6"/>
          <p:cNvSpPr>
            <a:spLocks noGrp="1"/>
          </p:cNvSpPr>
          <p:nvPr>
            <p:ph type="sldNum" sz="quarter" idx="12"/>
          </p:nvPr>
        </p:nvSpPr>
        <p:spPr/>
        <p:txBody>
          <a:bodyPr/>
          <a:lstStyle/>
          <a:p>
            <a:fld id="{12DD2F4D-F0E4-4114-8F9E-AD20DC8E3949}" type="slidenum">
              <a:rPr lang="en-ZA" smtClean="0">
                <a:solidFill>
                  <a:srgbClr val="DFE6D0"/>
                </a:solidFill>
              </a:rPr>
              <a:pPr/>
              <a:t>‹#›</a:t>
            </a:fld>
            <a:endParaRPr lang="en-ZA">
              <a:solidFill>
                <a:srgbClr val="DFE6D0"/>
              </a:solidFill>
            </a:endParaRPr>
          </a:p>
        </p:txBody>
      </p:sp>
    </p:spTree>
    <p:extLst>
      <p:ext uri="{BB962C8B-B14F-4D97-AF65-F5344CB8AC3E}">
        <p14:creationId xmlns:p14="http://schemas.microsoft.com/office/powerpoint/2010/main" val="4285670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33A3D9E-2A76-4656-A46C-C34749F6E204}" type="datetimeFigureOut">
              <a:rPr lang="en-ZA" smtClean="0">
                <a:solidFill>
                  <a:srgbClr val="DFE6D0"/>
                </a:solidFill>
              </a:rPr>
              <a:pPr/>
              <a:t>2017-12-15</a:t>
            </a:fld>
            <a:endParaRPr lang="en-ZA">
              <a:solidFill>
                <a:srgbClr val="DFE6D0"/>
              </a:solidFill>
            </a:endParaRPr>
          </a:p>
        </p:txBody>
      </p:sp>
      <p:sp>
        <p:nvSpPr>
          <p:cNvPr id="5" name="Footer Placeholder 4"/>
          <p:cNvSpPr>
            <a:spLocks noGrp="1"/>
          </p:cNvSpPr>
          <p:nvPr>
            <p:ph type="ftr" sz="quarter" idx="11"/>
          </p:nvPr>
        </p:nvSpPr>
        <p:spPr/>
        <p:txBody>
          <a:bodyPr/>
          <a:lstStyle/>
          <a:p>
            <a:endParaRPr lang="en-ZA">
              <a:solidFill>
                <a:srgbClr val="DFE6D0"/>
              </a:solidFill>
            </a:endParaRPr>
          </a:p>
        </p:txBody>
      </p:sp>
      <p:sp>
        <p:nvSpPr>
          <p:cNvPr id="6" name="Slide Number Placeholder 5"/>
          <p:cNvSpPr>
            <a:spLocks noGrp="1"/>
          </p:cNvSpPr>
          <p:nvPr>
            <p:ph type="sldNum" sz="quarter" idx="12"/>
          </p:nvPr>
        </p:nvSpPr>
        <p:spPr/>
        <p:txBody>
          <a:bodyPr/>
          <a:lstStyle/>
          <a:p>
            <a:fld id="{12DD2F4D-F0E4-4114-8F9E-AD20DC8E3949}" type="slidenum">
              <a:rPr lang="en-ZA" smtClean="0">
                <a:solidFill>
                  <a:srgbClr val="DFE6D0"/>
                </a:solidFill>
              </a:rPr>
              <a:pPr/>
              <a:t>‹#›</a:t>
            </a:fld>
            <a:endParaRPr lang="en-ZA">
              <a:solidFill>
                <a:srgbClr val="DFE6D0"/>
              </a:solidFill>
            </a:endParaRPr>
          </a:p>
        </p:txBody>
      </p:sp>
    </p:spTree>
    <p:extLst>
      <p:ext uri="{BB962C8B-B14F-4D97-AF65-F5344CB8AC3E}">
        <p14:creationId xmlns:p14="http://schemas.microsoft.com/office/powerpoint/2010/main" val="3103757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33A3D9E-2A76-4656-A46C-C34749F6E204}" type="datetimeFigureOut">
              <a:rPr lang="en-ZA" smtClean="0">
                <a:solidFill>
                  <a:srgbClr val="DFE6D0"/>
                </a:solidFill>
              </a:rPr>
              <a:pPr/>
              <a:t>2017-12-15</a:t>
            </a:fld>
            <a:endParaRPr lang="en-ZA">
              <a:solidFill>
                <a:srgbClr val="DFE6D0"/>
              </a:solidFill>
            </a:endParaRPr>
          </a:p>
        </p:txBody>
      </p:sp>
      <p:sp>
        <p:nvSpPr>
          <p:cNvPr id="5" name="Footer Placeholder 4"/>
          <p:cNvSpPr>
            <a:spLocks noGrp="1"/>
          </p:cNvSpPr>
          <p:nvPr>
            <p:ph type="ftr" sz="quarter" idx="11"/>
          </p:nvPr>
        </p:nvSpPr>
        <p:spPr/>
        <p:txBody>
          <a:bodyPr/>
          <a:lstStyle/>
          <a:p>
            <a:endParaRPr lang="en-ZA">
              <a:solidFill>
                <a:srgbClr val="DFE6D0"/>
              </a:solidFill>
            </a:endParaRPr>
          </a:p>
        </p:txBody>
      </p:sp>
      <p:sp>
        <p:nvSpPr>
          <p:cNvPr id="6" name="Slide Number Placeholder 5"/>
          <p:cNvSpPr>
            <a:spLocks noGrp="1"/>
          </p:cNvSpPr>
          <p:nvPr>
            <p:ph type="sldNum" sz="quarter" idx="12"/>
          </p:nvPr>
        </p:nvSpPr>
        <p:spPr/>
        <p:txBody>
          <a:bodyPr/>
          <a:lstStyle/>
          <a:p>
            <a:fld id="{12DD2F4D-F0E4-4114-8F9E-AD20DC8E3949}" type="slidenum">
              <a:rPr lang="en-ZA" smtClean="0">
                <a:solidFill>
                  <a:srgbClr val="DFE6D0"/>
                </a:solidFill>
              </a:rPr>
              <a:pPr/>
              <a:t>‹#›</a:t>
            </a:fld>
            <a:endParaRPr lang="en-ZA">
              <a:solidFill>
                <a:srgbClr val="DFE6D0"/>
              </a:solidFill>
            </a:endParaRPr>
          </a:p>
        </p:txBody>
      </p:sp>
    </p:spTree>
    <p:extLst>
      <p:ext uri="{BB962C8B-B14F-4D97-AF65-F5344CB8AC3E}">
        <p14:creationId xmlns:p14="http://schemas.microsoft.com/office/powerpoint/2010/main" val="179946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atin typeface="Arial" charset="0"/>
                <a:ea typeface="Arial" charset="0"/>
                <a:cs typeface="Arial" charset="0"/>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808DD87-7C5A-4438-8EE0-A4CB2439880C}" type="datetime1">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167823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8D88EC9-5000-4842-9A4F-1361CAFB7A8F}" type="datetime1">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1057240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latin typeface="Arial" charset="0"/>
                <a:ea typeface="Arial" charset="0"/>
                <a:cs typeface="Arial" charset="0"/>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AAFB05E-9570-47B6-8551-39D0F1BFA4D8}" type="datetime1">
              <a:rPr lang="en-US" smtClean="0"/>
              <a:t>12/15/2017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76345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72F19B89-E468-4DB6-9825-6ABEC81CAE13}" type="datetime1">
              <a:rPr lang="en-US" smtClean="0"/>
              <a:t>12/15/2017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18151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1728D-B659-40AC-92C9-493257179420}" type="datetime1">
              <a:rPr lang="en-US" smtClean="0"/>
              <a:t>12/15/2017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124466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atin typeface="Arial" charset="0"/>
                <a:ea typeface="Arial" charset="0"/>
                <a:cs typeface="Arial" charset="0"/>
              </a:defRPr>
            </a:lvl1pPr>
            <a:lvl2pPr>
              <a:defRPr sz="2800">
                <a:latin typeface="Arial" charset="0"/>
                <a:ea typeface="Arial" charset="0"/>
                <a:cs typeface="Arial" charset="0"/>
              </a:defRPr>
            </a:lvl2pPr>
            <a:lvl3pPr>
              <a:defRPr sz="2400">
                <a:latin typeface="Arial" charset="0"/>
                <a:ea typeface="Arial" charset="0"/>
                <a:cs typeface="Arial" charset="0"/>
              </a:defRPr>
            </a:lvl3pPr>
            <a:lvl4pPr>
              <a:defRPr sz="2000">
                <a:latin typeface="Arial" charset="0"/>
                <a:ea typeface="Arial" charset="0"/>
                <a:cs typeface="Arial" charset="0"/>
              </a:defRPr>
            </a:lvl4pPr>
            <a:lvl5pPr>
              <a:defRPr sz="2000">
                <a:latin typeface="Arial" charset="0"/>
                <a:ea typeface="Arial" charset="0"/>
                <a:cs typeface="Arial"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2408960-CE50-484D-AE26-64D36F342AD2}" type="datetime1">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45908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charset="0"/>
                <a:ea typeface="Arial" charset="0"/>
                <a:cs typeface="Arial" charset="0"/>
              </a:defRPr>
            </a:lvl1pPr>
          </a:lstStyle>
          <a:p>
            <a:r>
              <a:rPr lang="en-US" dirty="0"/>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4756ECA-456F-4452-9584-D44E8506C389}" type="datetime1">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BEF937-ACE1-864E-AA89-A6339BB49CD9}" type="slidenum">
              <a:rPr lang="en-US" smtClean="0"/>
              <a:t>‹#›</a:t>
            </a:fld>
            <a:endParaRPr lang="en-US"/>
          </a:p>
        </p:txBody>
      </p:sp>
    </p:spTree>
    <p:extLst>
      <p:ext uri="{BB962C8B-B14F-4D97-AF65-F5344CB8AC3E}">
        <p14:creationId xmlns:p14="http://schemas.microsoft.com/office/powerpoint/2010/main" val="213810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1541" y="365127"/>
            <a:ext cx="9852259" cy="1325563"/>
          </a:xfrm>
          <a:prstGeom prst="rect">
            <a:avLst/>
          </a:prstGeom>
        </p:spPr>
        <p:txBody>
          <a:bodyPr vert="horz" lIns="91440" tIns="45720" rIns="91440" bIns="45720" rtlCol="0" anchor="ctr">
            <a:normAutofit/>
          </a:bodyPr>
          <a:lstStyle/>
          <a:p>
            <a:r>
              <a:rPr lang="en-US" dirty="0"/>
              <a:t>Presentation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3937F-ADD8-464E-AFC5-44182C8C54AC}" type="datetime1">
              <a:rPr lang="en-US" smtClean="0"/>
              <a:t>12/15/2017</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EF937-ACE1-864E-AA89-A6339BB49CD9}"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8445" y="185268"/>
            <a:ext cx="2176451" cy="1080000"/>
          </a:xfrm>
          <a:prstGeom prst="rect">
            <a:avLst/>
          </a:prstGeom>
        </p:spPr>
      </p:pic>
      <p:cxnSp>
        <p:nvCxnSpPr>
          <p:cNvPr id="8" name="Straight Connector 7"/>
          <p:cNvCxnSpPr/>
          <p:nvPr userDrawn="1"/>
        </p:nvCxnSpPr>
        <p:spPr>
          <a:xfrm>
            <a:off x="0" y="6741037"/>
            <a:ext cx="12192000" cy="0"/>
          </a:xfrm>
          <a:prstGeom prst="line">
            <a:avLst/>
          </a:prstGeom>
          <a:ln w="244475">
            <a:solidFill>
              <a:srgbClr val="C10B2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05501" y="5923387"/>
            <a:ext cx="2919241" cy="612000"/>
          </a:xfrm>
          <a:prstGeom prst="rect">
            <a:avLst/>
          </a:prstGeom>
        </p:spPr>
      </p:pic>
    </p:spTree>
    <p:extLst>
      <p:ext uri="{BB962C8B-B14F-4D97-AF65-F5344CB8AC3E}">
        <p14:creationId xmlns:p14="http://schemas.microsoft.com/office/powerpoint/2010/main" val="131616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Berthold Akzidenz Grotesk BE" charset="0"/>
          <a:ea typeface="Berthold Akzidenz Grotesk BE" charset="0"/>
          <a:cs typeface="Berthold Akzidenz Grotesk B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Berthold Akzidenz Grotesk BE" charset="0"/>
          <a:ea typeface="Berthold Akzidenz Grotesk BE" charset="0"/>
          <a:cs typeface="Berthold Akzidenz Grotesk B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3937F-ADD8-464E-AFC5-44182C8C54AC}" type="datetime1">
              <a:rPr lang="en-US" smtClean="0"/>
              <a:t>12/15/2017</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EF937-ACE1-864E-AA89-A6339BB49CD9}" type="slidenum">
              <a:rPr lang="en-US" smtClean="0"/>
              <a:t>‹#›</a:t>
            </a:fld>
            <a:endParaRPr lang="en-US"/>
          </a:p>
        </p:txBody>
      </p:sp>
    </p:spTree>
    <p:extLst>
      <p:ext uri="{BB962C8B-B14F-4D97-AF65-F5344CB8AC3E}">
        <p14:creationId xmlns:p14="http://schemas.microsoft.com/office/powerpoint/2010/main" val="37761509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93112"/>
            <a:ext cx="9144000" cy="2032037"/>
          </a:xfrm>
        </p:spPr>
        <p:txBody>
          <a:bodyPr>
            <a:normAutofit/>
          </a:bodyPr>
          <a:lstStyle/>
          <a:p>
            <a:r>
              <a:rPr lang="en-ZA" sz="4400" b="1" dirty="0">
                <a:solidFill>
                  <a:srgbClr val="C00000"/>
                </a:solidFill>
              </a:rPr>
              <a:t>The potential of disciplinary (curriculum) knowledge for identity formation</a:t>
            </a:r>
            <a:endParaRPr lang="en-US" sz="4400" dirty="0">
              <a:solidFill>
                <a:srgbClr val="C00000"/>
              </a:solidFill>
            </a:endParaRPr>
          </a:p>
        </p:txBody>
      </p:sp>
      <p:sp>
        <p:nvSpPr>
          <p:cNvPr id="3" name="Subtitle 2"/>
          <p:cNvSpPr>
            <a:spLocks noGrp="1"/>
          </p:cNvSpPr>
          <p:nvPr>
            <p:ph type="subTitle" idx="1"/>
          </p:nvPr>
        </p:nvSpPr>
        <p:spPr>
          <a:xfrm>
            <a:off x="6117266" y="3620904"/>
            <a:ext cx="5738037" cy="1655762"/>
          </a:xfrm>
        </p:spPr>
        <p:txBody>
          <a:bodyPr>
            <a:normAutofit/>
          </a:bodyPr>
          <a:lstStyle/>
          <a:p>
            <a:pPr algn="l"/>
            <a:r>
              <a:rPr lang="en-US" sz="1800" dirty="0"/>
              <a:t>Reneé Smit</a:t>
            </a:r>
          </a:p>
          <a:p>
            <a:pPr algn="l"/>
            <a:r>
              <a:rPr lang="en-US" sz="1800" dirty="0"/>
              <a:t>Department of Electrical Engineering </a:t>
            </a:r>
          </a:p>
          <a:p>
            <a:pPr algn="l"/>
            <a:r>
              <a:rPr lang="en-US" sz="1800" dirty="0"/>
              <a:t>Centre for Research in Engineering Education (CREE)</a:t>
            </a:r>
          </a:p>
          <a:p>
            <a:pPr algn="l"/>
            <a:r>
              <a:rPr lang="en-US" sz="1800" dirty="0"/>
              <a:t>University of Cape Town</a:t>
            </a:r>
          </a:p>
        </p:txBody>
      </p:sp>
      <p:pic>
        <p:nvPicPr>
          <p:cNvPr id="2050" name="Picture 2" descr="C:\Users\USER\Dropbox\My Pictures\UCTpics from Mary Hilton\JAMMIE +STEPS+ FL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124" y="2925147"/>
            <a:ext cx="2704993" cy="3457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528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604" y="268875"/>
            <a:ext cx="9852259" cy="1325563"/>
          </a:xfrm>
        </p:spPr>
        <p:txBody>
          <a:bodyPr/>
          <a:lstStyle/>
          <a:p>
            <a:r>
              <a:rPr lang="en-ZA" dirty="0"/>
              <a:t>The Project: a longitudinal case study</a:t>
            </a:r>
          </a:p>
        </p:txBody>
      </p:sp>
      <p:grpSp>
        <p:nvGrpSpPr>
          <p:cNvPr id="19" name="Group 18"/>
          <p:cNvGrpSpPr/>
          <p:nvPr/>
        </p:nvGrpSpPr>
        <p:grpSpPr>
          <a:xfrm>
            <a:off x="2277551" y="1377861"/>
            <a:ext cx="7210151" cy="4162522"/>
            <a:chOff x="2277550" y="1377861"/>
            <a:chExt cx="7210151" cy="4162522"/>
          </a:xfrm>
        </p:grpSpPr>
        <p:sp>
          <p:nvSpPr>
            <p:cNvPr id="16" name="Isosceles Triangle 15"/>
            <p:cNvSpPr/>
            <p:nvPr/>
          </p:nvSpPr>
          <p:spPr>
            <a:xfrm>
              <a:off x="4301096" y="1575974"/>
              <a:ext cx="2943617" cy="2956142"/>
            </a:xfrm>
            <a:prstGeom prst="triangle">
              <a:avLst/>
            </a:prstGeom>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ZA">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4" name="Group 3"/>
            <p:cNvGrpSpPr/>
            <p:nvPr/>
          </p:nvGrpSpPr>
          <p:grpSpPr>
            <a:xfrm>
              <a:off x="2277550" y="1377861"/>
              <a:ext cx="7210151" cy="4162522"/>
              <a:chOff x="2277550" y="1690680"/>
              <a:chExt cx="7210151" cy="4162522"/>
            </a:xfrm>
          </p:grpSpPr>
          <p:grpSp>
            <p:nvGrpSpPr>
              <p:cNvPr id="5" name="Group 4"/>
              <p:cNvGrpSpPr/>
              <p:nvPr/>
            </p:nvGrpSpPr>
            <p:grpSpPr>
              <a:xfrm>
                <a:off x="2277550" y="1690680"/>
                <a:ext cx="6286627" cy="4162522"/>
                <a:chOff x="652792" y="1690680"/>
                <a:chExt cx="6286627" cy="4162522"/>
              </a:xfrm>
            </p:grpSpPr>
            <p:grpSp>
              <p:nvGrpSpPr>
                <p:cNvPr id="7" name="Group 6"/>
                <p:cNvGrpSpPr/>
                <p:nvPr/>
              </p:nvGrpSpPr>
              <p:grpSpPr>
                <a:xfrm>
                  <a:off x="847594" y="1690680"/>
                  <a:ext cx="4761100" cy="4162522"/>
                  <a:chOff x="847594" y="1690680"/>
                  <a:chExt cx="4761100" cy="4162522"/>
                </a:xfrm>
              </p:grpSpPr>
              <p:sp>
                <p:nvSpPr>
                  <p:cNvPr id="10" name="Isosceles Triangle 9"/>
                  <p:cNvSpPr/>
                  <p:nvPr/>
                </p:nvSpPr>
                <p:spPr>
                  <a:xfrm>
                    <a:off x="1941534" y="2229633"/>
                    <a:ext cx="2943617" cy="2956142"/>
                  </a:xfrm>
                  <a:prstGeom prst="triangle">
                    <a:avLst/>
                  </a:prstGeom>
                  <a:solidFill>
                    <a:srgbClr val="982E23"/>
                  </a:solidFill>
                  <a:scene3d>
                    <a:camera prst="orthographicFront"/>
                    <a:lightRig rig="threePt" dir="t"/>
                  </a:scene3d>
                  <a:sp3d prstMaterial="dkEdge">
                    <a:bevelT prst="convex"/>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ZA"/>
                  </a:p>
                </p:txBody>
              </p:sp>
              <p:sp>
                <p:nvSpPr>
                  <p:cNvPr id="11" name="TextBox 10"/>
                  <p:cNvSpPr txBox="1"/>
                  <p:nvPr/>
                </p:nvSpPr>
                <p:spPr>
                  <a:xfrm>
                    <a:off x="847594" y="5206871"/>
                    <a:ext cx="1788199" cy="646331"/>
                  </a:xfrm>
                  <a:prstGeom prst="rect">
                    <a:avLst/>
                  </a:prstGeom>
                  <a:noFill/>
                </p:spPr>
                <p:txBody>
                  <a:bodyPr wrap="square" rtlCol="0">
                    <a:spAutoFit/>
                  </a:bodyPr>
                  <a:lstStyle/>
                  <a:p>
                    <a:pPr algn="ctr"/>
                    <a:r>
                      <a:rPr lang="en-ZA" b="1" dirty="0"/>
                      <a:t>Undergraduate curriculum</a:t>
                    </a:r>
                  </a:p>
                </p:txBody>
              </p:sp>
              <p:sp>
                <p:nvSpPr>
                  <p:cNvPr id="12" name="TextBox 11"/>
                  <p:cNvSpPr txBox="1"/>
                  <p:nvPr/>
                </p:nvSpPr>
                <p:spPr>
                  <a:xfrm>
                    <a:off x="4621226" y="5194345"/>
                    <a:ext cx="987468" cy="646331"/>
                  </a:xfrm>
                  <a:prstGeom prst="rect">
                    <a:avLst/>
                  </a:prstGeom>
                  <a:noFill/>
                </p:spPr>
                <p:txBody>
                  <a:bodyPr wrap="square" rtlCol="0">
                    <a:spAutoFit/>
                  </a:bodyPr>
                  <a:lstStyle/>
                  <a:p>
                    <a:pPr algn="ctr"/>
                    <a:r>
                      <a:rPr lang="en-ZA" b="1" dirty="0"/>
                      <a:t>Student agency</a:t>
                    </a:r>
                  </a:p>
                </p:txBody>
              </p:sp>
              <p:sp>
                <p:nvSpPr>
                  <p:cNvPr id="13" name="TextBox 12"/>
                  <p:cNvSpPr txBox="1"/>
                  <p:nvPr/>
                </p:nvSpPr>
                <p:spPr>
                  <a:xfrm>
                    <a:off x="2635355" y="1690680"/>
                    <a:ext cx="1563172" cy="646331"/>
                  </a:xfrm>
                  <a:prstGeom prst="rect">
                    <a:avLst/>
                  </a:prstGeom>
                  <a:noFill/>
                </p:spPr>
                <p:txBody>
                  <a:bodyPr wrap="square" rtlCol="0">
                    <a:spAutoFit/>
                  </a:bodyPr>
                  <a:lstStyle/>
                  <a:p>
                    <a:pPr algn="ctr"/>
                    <a:r>
                      <a:rPr lang="en-ZA" b="1" dirty="0"/>
                      <a:t>Disciplinary knowledge</a:t>
                    </a:r>
                  </a:p>
                </p:txBody>
              </p:sp>
            </p:grpSp>
            <p:sp>
              <p:nvSpPr>
                <p:cNvPr id="8" name="TextBox 7"/>
                <p:cNvSpPr txBox="1"/>
                <p:nvPr/>
              </p:nvSpPr>
              <p:spPr>
                <a:xfrm>
                  <a:off x="652792" y="3647036"/>
                  <a:ext cx="1828800" cy="461665"/>
                </a:xfrm>
                <a:prstGeom prst="rect">
                  <a:avLst/>
                </a:prstGeom>
                <a:noFill/>
              </p:spPr>
              <p:txBody>
                <a:bodyPr wrap="square" rtlCol="0">
                  <a:spAutoFit/>
                </a:bodyPr>
                <a:lstStyle/>
                <a:p>
                  <a:r>
                    <a:rPr lang="en-ZA" sz="2400" b="1" dirty="0"/>
                    <a:t>CHEMISTRY</a:t>
                  </a:r>
                </a:p>
              </p:txBody>
            </p:sp>
            <p:sp>
              <p:nvSpPr>
                <p:cNvPr id="9" name="TextBox 8"/>
                <p:cNvSpPr txBox="1"/>
                <p:nvPr/>
              </p:nvSpPr>
              <p:spPr>
                <a:xfrm>
                  <a:off x="4885151" y="2758367"/>
                  <a:ext cx="2054268" cy="830997"/>
                </a:xfrm>
                <a:prstGeom prst="rect">
                  <a:avLst/>
                </a:prstGeom>
                <a:noFill/>
              </p:spPr>
              <p:txBody>
                <a:bodyPr wrap="square" rtlCol="0">
                  <a:spAutoFit/>
                </a:bodyPr>
                <a:lstStyle/>
                <a:p>
                  <a:pPr algn="ctr"/>
                  <a:r>
                    <a:rPr lang="en-ZA" sz="2400" b="1" dirty="0"/>
                    <a:t>CHEMICAL ENGINEERING</a:t>
                  </a:r>
                </a:p>
              </p:txBody>
            </p:sp>
          </p:grpSp>
          <p:sp>
            <p:nvSpPr>
              <p:cNvPr id="6" name="TextBox 5"/>
              <p:cNvSpPr txBox="1"/>
              <p:nvPr/>
            </p:nvSpPr>
            <p:spPr>
              <a:xfrm>
                <a:off x="6857236" y="1690688"/>
                <a:ext cx="2630465" cy="1323439"/>
              </a:xfrm>
              <a:prstGeom prst="rect">
                <a:avLst/>
              </a:prstGeom>
              <a:noFill/>
            </p:spPr>
            <p:txBody>
              <a:bodyPr wrap="square" rtlCol="0">
                <a:spAutoFit/>
              </a:bodyPr>
              <a:lstStyle/>
              <a:p>
                <a:pPr marL="285750" indent="-285750">
                  <a:buFont typeface="Arial" panose="020B0604020202020204" pitchFamily="34" charset="0"/>
                  <a:buChar char="•"/>
                </a:pPr>
                <a:r>
                  <a:rPr lang="en-ZA" sz="2000" dirty="0"/>
                  <a:t>Two UK universities</a:t>
                </a:r>
              </a:p>
              <a:p>
                <a:pPr marL="285750" indent="-285750">
                  <a:buFont typeface="Arial" panose="020B0604020202020204" pitchFamily="34" charset="0"/>
                  <a:buChar char="•"/>
                </a:pPr>
                <a:r>
                  <a:rPr lang="en-ZA" sz="2000" dirty="0"/>
                  <a:t>Two SA universities</a:t>
                </a:r>
              </a:p>
              <a:p>
                <a:pPr marL="285750" indent="-285750">
                  <a:buFont typeface="Arial" panose="020B0604020202020204" pitchFamily="34" charset="0"/>
                  <a:buChar char="•"/>
                </a:pPr>
                <a:r>
                  <a:rPr lang="en-ZA" sz="2000" dirty="0"/>
                  <a:t>Two US universities</a:t>
                </a:r>
              </a:p>
              <a:p>
                <a:pPr marL="285750" indent="-285750">
                  <a:buFont typeface="Arial" panose="020B0604020202020204" pitchFamily="34" charset="0"/>
                  <a:buChar char="•"/>
                </a:pPr>
                <a:endParaRPr lang="en-ZA" sz="2000" dirty="0"/>
              </a:p>
            </p:txBody>
          </p:sp>
        </p:grpSp>
      </p:grpSp>
      <p:sp>
        <p:nvSpPr>
          <p:cNvPr id="14" name="Cloud Callout 13"/>
          <p:cNvSpPr/>
          <p:nvPr/>
        </p:nvSpPr>
        <p:spPr>
          <a:xfrm>
            <a:off x="562473" y="2975067"/>
            <a:ext cx="1715079" cy="108284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dirty="0"/>
              <a:t>School-leavers</a:t>
            </a:r>
          </a:p>
        </p:txBody>
      </p:sp>
      <p:sp>
        <p:nvSpPr>
          <p:cNvPr id="15" name="Cloud Callout 14"/>
          <p:cNvSpPr/>
          <p:nvPr/>
        </p:nvSpPr>
        <p:spPr>
          <a:xfrm>
            <a:off x="10081885" y="1605776"/>
            <a:ext cx="1786279" cy="108284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dirty="0"/>
              <a:t>Neophyte discipline specialists</a:t>
            </a:r>
          </a:p>
        </p:txBody>
      </p:sp>
      <p:cxnSp>
        <p:nvCxnSpPr>
          <p:cNvPr id="21" name="Straight Arrow Connector 20"/>
          <p:cNvCxnSpPr/>
          <p:nvPr/>
        </p:nvCxnSpPr>
        <p:spPr>
          <a:xfrm flipH="1">
            <a:off x="3266381" y="2024192"/>
            <a:ext cx="1401875" cy="2812724"/>
          </a:xfrm>
          <a:prstGeom prst="straightConnector1">
            <a:avLst/>
          </a:prstGeom>
          <a:ln w="38100">
            <a:solidFill>
              <a:srgbClr val="982E2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371822" y="2022584"/>
            <a:ext cx="1367897" cy="2814333"/>
          </a:xfrm>
          <a:prstGeom prst="straightConnector1">
            <a:avLst/>
          </a:prstGeom>
          <a:ln w="38100">
            <a:solidFill>
              <a:srgbClr val="982E2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815191" y="2328992"/>
            <a:ext cx="1157863" cy="2507924"/>
          </a:xfrm>
          <a:prstGeom prst="straightConnector1">
            <a:avLst/>
          </a:prstGeom>
          <a:ln w="38100">
            <a:solidFill>
              <a:srgbClr val="982E2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2" idx="1"/>
          </p:cNvCxnSpPr>
          <p:nvPr/>
        </p:nvCxnSpPr>
        <p:spPr>
          <a:xfrm flipV="1">
            <a:off x="4065373" y="5204692"/>
            <a:ext cx="2180612" cy="1"/>
          </a:xfrm>
          <a:prstGeom prst="straightConnector1">
            <a:avLst/>
          </a:prstGeom>
          <a:ln w="38100">
            <a:solidFill>
              <a:srgbClr val="982E23"/>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72" y="4183495"/>
            <a:ext cx="2147080" cy="1852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ngineering team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0149" y="2748820"/>
            <a:ext cx="2288915" cy="197173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3BEF937-ACE1-864E-AA89-A6339BB49CD9}" type="slidenum">
              <a:rPr lang="en-US" smtClean="0"/>
              <a:t>10</a:t>
            </a:fld>
            <a:endParaRPr lang="en-US"/>
          </a:p>
        </p:txBody>
      </p:sp>
    </p:spTree>
    <p:extLst>
      <p:ext uri="{BB962C8B-B14F-4D97-AF65-F5344CB8AC3E}">
        <p14:creationId xmlns:p14="http://schemas.microsoft.com/office/powerpoint/2010/main" val="3652033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541" y="365127"/>
            <a:ext cx="9852259" cy="1108831"/>
          </a:xfrm>
        </p:spPr>
        <p:txBody>
          <a:bodyPr>
            <a:noAutofit/>
          </a:bodyPr>
          <a:lstStyle/>
          <a:p>
            <a:r>
              <a:rPr lang="en-ZA" sz="3800" b="1" dirty="0"/>
              <a:t>Some early findings: developing a specialised disposition…</a:t>
            </a:r>
          </a:p>
        </p:txBody>
      </p:sp>
      <p:sp>
        <p:nvSpPr>
          <p:cNvPr id="4" name="Slide Number Placeholder 3"/>
          <p:cNvSpPr>
            <a:spLocks noGrp="1"/>
          </p:cNvSpPr>
          <p:nvPr>
            <p:ph type="sldNum" sz="quarter" idx="12"/>
          </p:nvPr>
        </p:nvSpPr>
        <p:spPr/>
        <p:txBody>
          <a:bodyPr/>
          <a:lstStyle/>
          <a:p>
            <a:fld id="{03BEF937-ACE1-864E-AA89-A6339BB49CD9}" type="slidenum">
              <a:rPr lang="en-US" smtClean="0"/>
              <a:t>11</a:t>
            </a:fld>
            <a:endParaRPr lang="en-US"/>
          </a:p>
        </p:txBody>
      </p:sp>
      <p:sp>
        <p:nvSpPr>
          <p:cNvPr id="6" name="TextBox 5"/>
          <p:cNvSpPr txBox="1"/>
          <p:nvPr/>
        </p:nvSpPr>
        <p:spPr>
          <a:xfrm>
            <a:off x="409433" y="1692322"/>
            <a:ext cx="4230806" cy="2677656"/>
          </a:xfrm>
          <a:prstGeom prst="rect">
            <a:avLst/>
          </a:prstGeom>
          <a:noFill/>
          <a:ln>
            <a:solidFill>
              <a:schemeClr val="accent1"/>
            </a:solidFill>
          </a:ln>
        </p:spPr>
        <p:txBody>
          <a:bodyPr wrap="square" rtlCol="0">
            <a:spAutoFit/>
          </a:bodyPr>
          <a:lstStyle/>
          <a:p>
            <a:r>
              <a:rPr lang="en-ZA" sz="2400" dirty="0"/>
              <a:t>“in first year, there is still an element of school and teacher and pupil relationship” (U1A1) . By final year they “know a lot of chemistry, and therefore we can have a much more equal debate and discussion” (U1A1) </a:t>
            </a:r>
            <a:r>
              <a:rPr lang="en-ZA" sz="2400" dirty="0" err="1"/>
              <a:t>Chem</a:t>
            </a:r>
            <a:r>
              <a:rPr lang="en-ZA" sz="2400" dirty="0"/>
              <a:t> </a:t>
            </a:r>
          </a:p>
        </p:txBody>
      </p:sp>
      <p:sp>
        <p:nvSpPr>
          <p:cNvPr id="7" name="TextBox 6"/>
          <p:cNvSpPr txBox="1"/>
          <p:nvPr/>
        </p:nvSpPr>
        <p:spPr>
          <a:xfrm>
            <a:off x="4367284" y="4721790"/>
            <a:ext cx="3916907" cy="1200329"/>
          </a:xfrm>
          <a:prstGeom prst="rect">
            <a:avLst/>
          </a:prstGeom>
          <a:noFill/>
          <a:ln>
            <a:solidFill>
              <a:schemeClr val="accent1"/>
            </a:solidFill>
          </a:ln>
        </p:spPr>
        <p:txBody>
          <a:bodyPr wrap="square" rtlCol="0">
            <a:spAutoFit/>
          </a:bodyPr>
          <a:lstStyle/>
          <a:p>
            <a:r>
              <a:rPr lang="en-ZA" sz="2400" dirty="0"/>
              <a:t>Change in their “a sense of purpose and a sense of urgency” (U2A2) </a:t>
            </a:r>
            <a:r>
              <a:rPr lang="en-ZA" sz="2400" dirty="0" err="1"/>
              <a:t>Chem</a:t>
            </a:r>
            <a:endParaRPr lang="en-ZA" sz="2400" dirty="0"/>
          </a:p>
        </p:txBody>
      </p:sp>
      <p:sp>
        <p:nvSpPr>
          <p:cNvPr id="8" name="TextBox 7"/>
          <p:cNvSpPr txBox="1"/>
          <p:nvPr/>
        </p:nvSpPr>
        <p:spPr>
          <a:xfrm>
            <a:off x="7902054" y="2483893"/>
            <a:ext cx="3451746" cy="1569660"/>
          </a:xfrm>
          <a:prstGeom prst="rect">
            <a:avLst/>
          </a:prstGeom>
          <a:noFill/>
        </p:spPr>
        <p:txBody>
          <a:bodyPr wrap="square" rtlCol="0">
            <a:spAutoFit/>
          </a:bodyPr>
          <a:lstStyle/>
          <a:p>
            <a:r>
              <a:rPr lang="en-ZA" sz="2400" dirty="0"/>
              <a:t> “…need to learn to move from memorising facts to recognising underlying patterns” (U3A3)</a:t>
            </a:r>
            <a:r>
              <a:rPr lang="en-ZA" sz="2400" dirty="0" err="1"/>
              <a:t>Chem</a:t>
            </a:r>
            <a:endParaRPr lang="en-ZA" sz="2400" dirty="0"/>
          </a:p>
        </p:txBody>
      </p:sp>
    </p:spTree>
    <p:extLst>
      <p:ext uri="{BB962C8B-B14F-4D97-AF65-F5344CB8AC3E}">
        <p14:creationId xmlns:p14="http://schemas.microsoft.com/office/powerpoint/2010/main" val="1107317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541" y="365127"/>
            <a:ext cx="9852259" cy="1108831"/>
          </a:xfrm>
        </p:spPr>
        <p:txBody>
          <a:bodyPr>
            <a:noAutofit/>
          </a:bodyPr>
          <a:lstStyle/>
          <a:p>
            <a:r>
              <a:rPr lang="en-ZA" sz="3800" b="1" dirty="0"/>
              <a:t>Some early findings: developing a specialised disposition…</a:t>
            </a:r>
          </a:p>
        </p:txBody>
      </p:sp>
      <p:sp>
        <p:nvSpPr>
          <p:cNvPr id="4" name="Slide Number Placeholder 3"/>
          <p:cNvSpPr>
            <a:spLocks noGrp="1"/>
          </p:cNvSpPr>
          <p:nvPr>
            <p:ph type="sldNum" sz="quarter" idx="12"/>
          </p:nvPr>
        </p:nvSpPr>
        <p:spPr/>
        <p:txBody>
          <a:bodyPr/>
          <a:lstStyle/>
          <a:p>
            <a:fld id="{03BEF937-ACE1-864E-AA89-A6339BB49CD9}" type="slidenum">
              <a:rPr lang="en-US" smtClean="0"/>
              <a:t>12</a:t>
            </a:fld>
            <a:endParaRPr lang="en-US"/>
          </a:p>
        </p:txBody>
      </p:sp>
      <p:sp>
        <p:nvSpPr>
          <p:cNvPr id="9" name="TextBox 8"/>
          <p:cNvSpPr txBox="1"/>
          <p:nvPr/>
        </p:nvSpPr>
        <p:spPr>
          <a:xfrm>
            <a:off x="272954" y="1528549"/>
            <a:ext cx="3480179" cy="1015663"/>
          </a:xfrm>
          <a:prstGeom prst="rect">
            <a:avLst/>
          </a:prstGeom>
          <a:noFill/>
        </p:spPr>
        <p:txBody>
          <a:bodyPr wrap="square" rtlCol="0">
            <a:spAutoFit/>
          </a:bodyPr>
          <a:lstStyle/>
          <a:p>
            <a:r>
              <a:rPr lang="en-ZA" sz="2000" dirty="0"/>
              <a:t>first years find it “a little bit of a shock when the ball is in their court” (U1A3) </a:t>
            </a:r>
            <a:r>
              <a:rPr lang="en-ZA" sz="2000" dirty="0" err="1"/>
              <a:t>ChemEng</a:t>
            </a:r>
            <a:endParaRPr lang="en-ZA" sz="2000" dirty="0"/>
          </a:p>
        </p:txBody>
      </p:sp>
      <p:sp>
        <p:nvSpPr>
          <p:cNvPr id="10" name="TextBox 9"/>
          <p:cNvSpPr txBox="1"/>
          <p:nvPr/>
        </p:nvSpPr>
        <p:spPr>
          <a:xfrm>
            <a:off x="259306" y="2917424"/>
            <a:ext cx="4237632" cy="1938992"/>
          </a:xfrm>
          <a:prstGeom prst="rect">
            <a:avLst/>
          </a:prstGeom>
          <a:noFill/>
        </p:spPr>
        <p:txBody>
          <a:bodyPr wrap="square" rtlCol="0">
            <a:spAutoFit/>
          </a:bodyPr>
          <a:lstStyle/>
          <a:p>
            <a:r>
              <a:rPr lang="en-ZA" sz="2000" dirty="0"/>
              <a:t>Need to move from “regurgitating knowledge” to -- “does it make sense?” …learn to refer to “the fundamental concepts to see whether the Maths matches up with our understanding…” (U3A3) </a:t>
            </a:r>
            <a:r>
              <a:rPr lang="en-ZA" sz="2000" dirty="0" err="1"/>
              <a:t>ChemEng</a:t>
            </a:r>
            <a:endParaRPr lang="en-ZA" sz="2000" dirty="0"/>
          </a:p>
        </p:txBody>
      </p:sp>
      <p:sp>
        <p:nvSpPr>
          <p:cNvPr id="11" name="TextBox 10"/>
          <p:cNvSpPr txBox="1"/>
          <p:nvPr/>
        </p:nvSpPr>
        <p:spPr>
          <a:xfrm>
            <a:off x="8120417" y="1457388"/>
            <a:ext cx="3493827" cy="738664"/>
          </a:xfrm>
          <a:prstGeom prst="rect">
            <a:avLst/>
          </a:prstGeom>
          <a:noFill/>
        </p:spPr>
        <p:txBody>
          <a:bodyPr wrap="square" rtlCol="0">
            <a:spAutoFit/>
          </a:bodyPr>
          <a:lstStyle/>
          <a:p>
            <a:r>
              <a:rPr lang="en-ZA" sz="2000" dirty="0"/>
              <a:t>becoming “</a:t>
            </a:r>
            <a:r>
              <a:rPr lang="en-ZA" sz="2200" b="1" dirty="0"/>
              <a:t>different people</a:t>
            </a:r>
            <a:r>
              <a:rPr lang="en-ZA" sz="2000" dirty="0"/>
              <a:t>” (U1A3) </a:t>
            </a:r>
            <a:r>
              <a:rPr lang="en-ZA" sz="2000" dirty="0" err="1"/>
              <a:t>ChemEng</a:t>
            </a:r>
            <a:endParaRPr lang="en-ZA" sz="2000" dirty="0"/>
          </a:p>
        </p:txBody>
      </p:sp>
      <p:sp>
        <p:nvSpPr>
          <p:cNvPr id="3" name="TextBox 2"/>
          <p:cNvSpPr txBox="1"/>
          <p:nvPr/>
        </p:nvSpPr>
        <p:spPr>
          <a:xfrm>
            <a:off x="4477603" y="2170498"/>
            <a:ext cx="2837597" cy="1323439"/>
          </a:xfrm>
          <a:prstGeom prst="rect">
            <a:avLst/>
          </a:prstGeom>
          <a:noFill/>
        </p:spPr>
        <p:txBody>
          <a:bodyPr wrap="square" rtlCol="0">
            <a:spAutoFit/>
          </a:bodyPr>
          <a:lstStyle/>
          <a:p>
            <a:r>
              <a:rPr lang="en-ZA" sz="2000" dirty="0"/>
              <a:t>systems thinking: “understanding how the whole system works together” (</a:t>
            </a:r>
            <a:r>
              <a:rPr lang="en-ZA" sz="2000" dirty="0" err="1"/>
              <a:t>ChemEng</a:t>
            </a:r>
            <a:r>
              <a:rPr lang="en-ZA" sz="2000" dirty="0"/>
              <a:t>)</a:t>
            </a:r>
          </a:p>
        </p:txBody>
      </p:sp>
      <p:sp>
        <p:nvSpPr>
          <p:cNvPr id="5" name="TextBox 4"/>
          <p:cNvSpPr txBox="1"/>
          <p:nvPr/>
        </p:nvSpPr>
        <p:spPr>
          <a:xfrm>
            <a:off x="3609833" y="4989462"/>
            <a:ext cx="2579427" cy="1015663"/>
          </a:xfrm>
          <a:prstGeom prst="rect">
            <a:avLst/>
          </a:prstGeom>
          <a:noFill/>
        </p:spPr>
        <p:txBody>
          <a:bodyPr wrap="square" rtlCol="0">
            <a:spAutoFit/>
          </a:bodyPr>
          <a:lstStyle/>
          <a:p>
            <a:r>
              <a:rPr lang="en-ZA" sz="2000" dirty="0"/>
              <a:t> the “</a:t>
            </a:r>
            <a:r>
              <a:rPr lang="en-ZA" sz="2000" b="1" dirty="0"/>
              <a:t>furnace of the design project </a:t>
            </a:r>
            <a:r>
              <a:rPr lang="en-ZA" sz="2000" dirty="0"/>
              <a:t>process “(U2A4) </a:t>
            </a:r>
          </a:p>
        </p:txBody>
      </p:sp>
      <p:sp>
        <p:nvSpPr>
          <p:cNvPr id="13" name="Cloud Callout 12"/>
          <p:cNvSpPr/>
          <p:nvPr/>
        </p:nvSpPr>
        <p:spPr>
          <a:xfrm>
            <a:off x="3275463" y="4856416"/>
            <a:ext cx="2913797" cy="1285077"/>
          </a:xfrm>
          <a:prstGeom prst="cloud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Cloud Callout 13"/>
          <p:cNvSpPr/>
          <p:nvPr/>
        </p:nvSpPr>
        <p:spPr>
          <a:xfrm>
            <a:off x="7956646" y="1023582"/>
            <a:ext cx="3657598" cy="1520630"/>
          </a:xfrm>
          <a:prstGeom prst="cloudCallou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p:cNvSpPr txBox="1"/>
          <p:nvPr/>
        </p:nvSpPr>
        <p:spPr>
          <a:xfrm>
            <a:off x="7315200" y="2759373"/>
            <a:ext cx="4722126" cy="2708434"/>
          </a:xfrm>
          <a:prstGeom prst="rect">
            <a:avLst/>
          </a:prstGeom>
          <a:noFill/>
        </p:spPr>
        <p:txBody>
          <a:bodyPr wrap="square" rtlCol="0">
            <a:spAutoFit/>
          </a:bodyPr>
          <a:lstStyle/>
          <a:p>
            <a:r>
              <a:rPr lang="en-ZA" sz="2000" dirty="0"/>
              <a:t>move from “passively receiving information” to actively responding, “seeking out and engaging with learning”. At this level learning is “</a:t>
            </a:r>
            <a:r>
              <a:rPr lang="en-ZA" sz="2200" b="1" dirty="0"/>
              <a:t>about valuing… having values that you internalise and organise</a:t>
            </a:r>
            <a:r>
              <a:rPr lang="en-ZA" sz="2000" dirty="0"/>
              <a:t>”. In the end “</a:t>
            </a:r>
            <a:r>
              <a:rPr lang="en-ZA" sz="2200" b="1" dirty="0"/>
              <a:t>these sorts of values start to characterise you… until you become that thing almost</a:t>
            </a:r>
            <a:r>
              <a:rPr lang="en-ZA" sz="2000" dirty="0"/>
              <a:t>”</a:t>
            </a:r>
          </a:p>
        </p:txBody>
      </p:sp>
    </p:spTree>
    <p:extLst>
      <p:ext uri="{BB962C8B-B14F-4D97-AF65-F5344CB8AC3E}">
        <p14:creationId xmlns:p14="http://schemas.microsoft.com/office/powerpoint/2010/main" val="2554765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The context</a:t>
            </a:r>
          </a:p>
        </p:txBody>
      </p:sp>
      <p:sp>
        <p:nvSpPr>
          <p:cNvPr id="3" name="Content Placeholder 2"/>
          <p:cNvSpPr>
            <a:spLocks noGrp="1"/>
          </p:cNvSpPr>
          <p:nvPr>
            <p:ph idx="1"/>
          </p:nvPr>
        </p:nvSpPr>
        <p:spPr/>
        <p:txBody>
          <a:bodyPr>
            <a:normAutofit/>
          </a:bodyPr>
          <a:lstStyle/>
          <a:p>
            <a:r>
              <a:rPr lang="en-ZA" sz="3200" dirty="0"/>
              <a:t>Higher education as an engine for social mobility?</a:t>
            </a:r>
          </a:p>
          <a:p>
            <a:r>
              <a:rPr lang="en-ZA" sz="3200" dirty="0"/>
              <a:t>Educating for the professions – what is the distinction?</a:t>
            </a:r>
          </a:p>
          <a:p>
            <a:pPr lvl="1"/>
            <a:r>
              <a:rPr lang="en-ZA" sz="3200" dirty="0"/>
              <a:t>deep expert technical knowledge </a:t>
            </a:r>
          </a:p>
          <a:p>
            <a:pPr lvl="1"/>
            <a:r>
              <a:rPr lang="en-ZA" sz="3200" dirty="0"/>
              <a:t>specific professional competencies</a:t>
            </a:r>
          </a:p>
          <a:p>
            <a:pPr lvl="1"/>
            <a:r>
              <a:rPr lang="en-ZA" sz="3200" dirty="0"/>
              <a:t>strong professional identity</a:t>
            </a:r>
          </a:p>
          <a:p>
            <a:pPr lvl="1"/>
            <a:r>
              <a:rPr lang="en-ZA" sz="3200" dirty="0"/>
              <a:t>normative orientation</a:t>
            </a:r>
          </a:p>
          <a:p>
            <a:pPr lvl="1"/>
            <a:r>
              <a:rPr lang="en-ZA" sz="3200" dirty="0"/>
              <a:t>autonomy/self-regulation</a:t>
            </a:r>
          </a:p>
          <a:p>
            <a:pPr lvl="1"/>
            <a:endParaRPr lang="en-ZA" sz="3200" dirty="0"/>
          </a:p>
        </p:txBody>
      </p:sp>
      <p:sp>
        <p:nvSpPr>
          <p:cNvPr id="4" name="Slide Number Placeholder 3"/>
          <p:cNvSpPr>
            <a:spLocks noGrp="1"/>
          </p:cNvSpPr>
          <p:nvPr>
            <p:ph type="sldNum" sz="quarter" idx="12"/>
          </p:nvPr>
        </p:nvSpPr>
        <p:spPr/>
        <p:txBody>
          <a:bodyPr/>
          <a:lstStyle/>
          <a:p>
            <a:fld id="{03BEF937-ACE1-864E-AA89-A6339BB49CD9}" type="slidenum">
              <a:rPr lang="en-US" smtClean="0"/>
              <a:t>2</a:t>
            </a:fld>
            <a:endParaRPr lang="en-US"/>
          </a:p>
        </p:txBody>
      </p:sp>
    </p:spTree>
    <p:extLst>
      <p:ext uri="{BB962C8B-B14F-4D97-AF65-F5344CB8AC3E}">
        <p14:creationId xmlns:p14="http://schemas.microsoft.com/office/powerpoint/2010/main" val="2547613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541" y="406071"/>
            <a:ext cx="9852259" cy="1325563"/>
          </a:xfrm>
        </p:spPr>
        <p:txBody>
          <a:bodyPr/>
          <a:lstStyle/>
          <a:p>
            <a:r>
              <a:rPr lang="en-ZA" b="1" dirty="0"/>
              <a:t>The nature of engineering science knowledge: t</a:t>
            </a:r>
            <a:r>
              <a:rPr lang="en-ZA" b="1" dirty="0">
                <a:solidFill>
                  <a:schemeClr val="tx1"/>
                </a:solidFill>
              </a:rPr>
              <a:t>he study</a:t>
            </a:r>
          </a:p>
        </p:txBody>
      </p:sp>
      <p:sp>
        <p:nvSpPr>
          <p:cNvPr id="3" name="Content Placeholder 2"/>
          <p:cNvSpPr>
            <a:spLocks noGrp="1"/>
          </p:cNvSpPr>
          <p:nvPr>
            <p:ph idx="1"/>
          </p:nvPr>
        </p:nvSpPr>
        <p:spPr>
          <a:xfrm>
            <a:off x="335360" y="1960120"/>
            <a:ext cx="11425269" cy="1110629"/>
          </a:xfrm>
        </p:spPr>
        <p:txBody>
          <a:bodyPr>
            <a:normAutofit/>
          </a:bodyPr>
          <a:lstStyle/>
          <a:p>
            <a:r>
              <a:rPr lang="en-ZA" sz="2400" dirty="0"/>
              <a:t>Case study design, looking at thermodynamics knowledge</a:t>
            </a:r>
          </a:p>
          <a:p>
            <a:r>
              <a:rPr lang="en-ZA" sz="2400" dirty="0"/>
              <a:t>Knowledge as presented in undergraduate textbooks in 4 disciplinary areas:</a:t>
            </a:r>
          </a:p>
          <a:p>
            <a:endParaRPr lang="en-ZA" sz="2400" dirty="0"/>
          </a:p>
        </p:txBody>
      </p:sp>
      <p:sp>
        <p:nvSpPr>
          <p:cNvPr id="6" name="TextBox 5"/>
          <p:cNvSpPr txBox="1"/>
          <p:nvPr/>
        </p:nvSpPr>
        <p:spPr>
          <a:xfrm>
            <a:off x="2763033" y="4157510"/>
            <a:ext cx="2208245" cy="954107"/>
          </a:xfrm>
          <a:prstGeom prst="rect">
            <a:avLst/>
          </a:prstGeom>
          <a:noFill/>
        </p:spPr>
        <p:txBody>
          <a:bodyPr wrap="square" rtlCol="0">
            <a:spAutoFit/>
          </a:bodyPr>
          <a:lstStyle/>
          <a:p>
            <a:r>
              <a:rPr lang="en-ZA" sz="2800" b="1" dirty="0"/>
              <a:t>PHYSICS</a:t>
            </a:r>
            <a:endParaRPr lang="en-ZA" sz="2800" dirty="0"/>
          </a:p>
          <a:p>
            <a:r>
              <a:rPr lang="en-ZA" sz="2800" b="1" dirty="0"/>
              <a:t>CHEMISTRY</a:t>
            </a:r>
          </a:p>
        </p:txBody>
      </p:sp>
      <p:sp>
        <p:nvSpPr>
          <p:cNvPr id="7" name="TextBox 6"/>
          <p:cNvSpPr txBox="1"/>
          <p:nvPr/>
        </p:nvSpPr>
        <p:spPr>
          <a:xfrm>
            <a:off x="6133216" y="4175114"/>
            <a:ext cx="4608512" cy="954107"/>
          </a:xfrm>
          <a:prstGeom prst="rect">
            <a:avLst/>
          </a:prstGeom>
          <a:noFill/>
        </p:spPr>
        <p:txBody>
          <a:bodyPr wrap="square" rtlCol="0">
            <a:spAutoFit/>
          </a:bodyPr>
          <a:lstStyle/>
          <a:p>
            <a:r>
              <a:rPr lang="en-ZA" sz="2800" b="1" dirty="0"/>
              <a:t>MECHANICAL ENGINEERING</a:t>
            </a:r>
          </a:p>
          <a:p>
            <a:r>
              <a:rPr lang="en-ZA" sz="2800" b="1" dirty="0"/>
              <a:t>CHEMICAL ENGINEERING</a:t>
            </a:r>
          </a:p>
        </p:txBody>
      </p:sp>
      <p:sp>
        <p:nvSpPr>
          <p:cNvPr id="9" name="TextBox 8"/>
          <p:cNvSpPr txBox="1"/>
          <p:nvPr/>
        </p:nvSpPr>
        <p:spPr>
          <a:xfrm>
            <a:off x="2763033" y="3280341"/>
            <a:ext cx="1945445" cy="646331"/>
          </a:xfrm>
          <a:prstGeom prst="rect">
            <a:avLst/>
          </a:prstGeom>
          <a:solidFill>
            <a:srgbClr val="C10B2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ZA" sz="3600" b="1" dirty="0"/>
              <a:t>Sciences</a:t>
            </a:r>
          </a:p>
        </p:txBody>
      </p:sp>
      <p:sp>
        <p:nvSpPr>
          <p:cNvPr id="10" name="TextBox 9"/>
          <p:cNvSpPr txBox="1"/>
          <p:nvPr/>
        </p:nvSpPr>
        <p:spPr>
          <a:xfrm>
            <a:off x="6133216" y="3280342"/>
            <a:ext cx="4416504" cy="646331"/>
          </a:xfrm>
          <a:prstGeom prst="rect">
            <a:avLst/>
          </a:prstGeom>
          <a:solidFill>
            <a:srgbClr val="C10B20"/>
          </a:solidFill>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en-US"/>
            </a:defPPr>
            <a:lvl1pPr>
              <a:defRPr sz="3600" b="1"/>
            </a:lvl1pPr>
          </a:lstStyle>
          <a:p>
            <a:r>
              <a:rPr lang="en-ZA" dirty="0"/>
              <a:t>Engineering sciences</a:t>
            </a:r>
          </a:p>
        </p:txBody>
      </p:sp>
    </p:spTree>
    <p:extLst>
      <p:ext uri="{BB962C8B-B14F-4D97-AF65-F5344CB8AC3E}">
        <p14:creationId xmlns:p14="http://schemas.microsoft.com/office/powerpoint/2010/main" val="3971703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541" y="501608"/>
            <a:ext cx="9852259" cy="1081536"/>
          </a:xfrm>
        </p:spPr>
        <p:txBody>
          <a:bodyPr>
            <a:normAutofit fontScale="90000"/>
          </a:bodyPr>
          <a:lstStyle/>
          <a:p>
            <a:r>
              <a:rPr lang="en-ZA" b="1" dirty="0"/>
              <a:t>Differences between science and engineering….</a:t>
            </a:r>
          </a:p>
        </p:txBody>
      </p:sp>
      <p:sp>
        <p:nvSpPr>
          <p:cNvPr id="4" name="Slide Number Placeholder 3"/>
          <p:cNvSpPr>
            <a:spLocks noGrp="1"/>
          </p:cNvSpPr>
          <p:nvPr>
            <p:ph type="sldNum" sz="quarter" idx="12"/>
          </p:nvPr>
        </p:nvSpPr>
        <p:spPr/>
        <p:txBody>
          <a:bodyPr/>
          <a:lstStyle/>
          <a:p>
            <a:fld id="{03BEF937-ACE1-864E-AA89-A6339BB49CD9}" type="slidenum">
              <a:rPr lang="en-US" smtClean="0"/>
              <a:t>4</a:t>
            </a:fld>
            <a:endParaRPr lang="en-US"/>
          </a:p>
        </p:txBody>
      </p:sp>
      <p:pic>
        <p:nvPicPr>
          <p:cNvPr id="5" name="Picture 4"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6173479" y="1647326"/>
            <a:ext cx="4538876" cy="4867559"/>
          </a:xfrm>
          <a:prstGeom prst="rect">
            <a:avLst/>
          </a:prstGeom>
          <a:noFill/>
          <a:ln>
            <a:noFill/>
          </a:ln>
        </p:spPr>
      </p:pic>
      <p:pic>
        <p:nvPicPr>
          <p:cNvPr id="6" name="Picture 5" descr="Related image"/>
          <p:cNvPicPr/>
          <p:nvPr/>
        </p:nvPicPr>
        <p:blipFill>
          <a:blip r:embed="rId3">
            <a:extLst>
              <a:ext uri="{28A0092B-C50C-407E-A947-70E740481C1C}">
                <a14:useLocalDpi xmlns:a14="http://schemas.microsoft.com/office/drawing/2010/main" val="0"/>
              </a:ext>
            </a:extLst>
          </a:blip>
          <a:srcRect/>
          <a:stretch>
            <a:fillRect/>
          </a:stretch>
        </p:blipFill>
        <p:spPr bwMode="auto">
          <a:xfrm>
            <a:off x="1756060" y="1647326"/>
            <a:ext cx="3384550" cy="4600575"/>
          </a:xfrm>
          <a:prstGeom prst="rect">
            <a:avLst/>
          </a:prstGeom>
          <a:noFill/>
          <a:ln>
            <a:noFill/>
          </a:ln>
        </p:spPr>
      </p:pic>
    </p:spTree>
    <p:extLst>
      <p:ext uri="{BB962C8B-B14F-4D97-AF65-F5344CB8AC3E}">
        <p14:creationId xmlns:p14="http://schemas.microsoft.com/office/powerpoint/2010/main" val="1518976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t>Theoretical concepts from the philosophy of science and engineering</a:t>
            </a:r>
            <a:endParaRPr lang="en-ZA" dirty="0"/>
          </a:p>
        </p:txBody>
      </p:sp>
      <p:sp>
        <p:nvSpPr>
          <p:cNvPr id="3" name="Content Placeholder 2"/>
          <p:cNvSpPr>
            <a:spLocks noGrp="1"/>
          </p:cNvSpPr>
          <p:nvPr>
            <p:ph idx="1"/>
          </p:nvPr>
        </p:nvSpPr>
        <p:spPr/>
        <p:txBody>
          <a:bodyPr/>
          <a:lstStyle/>
          <a:p>
            <a:r>
              <a:rPr lang="en-ZA" b="1" dirty="0"/>
              <a:t>Idealisation:</a:t>
            </a:r>
            <a:r>
              <a:rPr lang="en-ZA" dirty="0"/>
              <a:t> distortion of reality for various purposes</a:t>
            </a:r>
          </a:p>
          <a:p>
            <a:r>
              <a:rPr lang="en-ZA" b="1" dirty="0"/>
              <a:t>Normativity:</a:t>
            </a:r>
            <a:r>
              <a:rPr lang="en-ZA" dirty="0"/>
              <a:t> evaluative vs. descriptive nature of knowledge statements</a:t>
            </a:r>
          </a:p>
          <a:p>
            <a:pPr lvl="1"/>
            <a:r>
              <a:rPr lang="en-ZA" dirty="0"/>
              <a:t>Functionality, intentionality, volition (Mitcham, 1994; </a:t>
            </a:r>
            <a:r>
              <a:rPr lang="en-ZA" dirty="0" err="1"/>
              <a:t>Houkes</a:t>
            </a:r>
            <a:r>
              <a:rPr lang="en-ZA" dirty="0"/>
              <a:t>, 2009; Dancy; 2006)</a:t>
            </a:r>
          </a:p>
          <a:p>
            <a:pPr lvl="1"/>
            <a:r>
              <a:rPr lang="en-ZA" dirty="0"/>
              <a:t>“for-ness” of artefacts (</a:t>
            </a:r>
            <a:r>
              <a:rPr lang="en-ZA" dirty="0" err="1"/>
              <a:t>Kroes</a:t>
            </a:r>
            <a:r>
              <a:rPr lang="en-ZA" dirty="0"/>
              <a:t>, 2010)</a:t>
            </a:r>
          </a:p>
          <a:p>
            <a:pPr lvl="1"/>
            <a:r>
              <a:rPr lang="en-ZA" dirty="0"/>
              <a:t>Inherent normativity of technology (</a:t>
            </a:r>
            <a:r>
              <a:rPr lang="en-ZA" dirty="0" err="1"/>
              <a:t>Radder</a:t>
            </a:r>
            <a:r>
              <a:rPr lang="en-ZA" dirty="0"/>
              <a:t>, 2009)</a:t>
            </a:r>
          </a:p>
          <a:p>
            <a:r>
              <a:rPr lang="en-ZA" b="1" dirty="0"/>
              <a:t>Specialisation</a:t>
            </a:r>
            <a:r>
              <a:rPr lang="en-ZA" dirty="0"/>
              <a:t> (from sociology): engaging with the fundamental purposes of the disciplinary fields, prioritising particular forms of knowledge</a:t>
            </a:r>
          </a:p>
        </p:txBody>
      </p:sp>
      <p:sp>
        <p:nvSpPr>
          <p:cNvPr id="4" name="Slide Number Placeholder 3"/>
          <p:cNvSpPr>
            <a:spLocks noGrp="1"/>
          </p:cNvSpPr>
          <p:nvPr>
            <p:ph type="sldNum" sz="quarter" idx="12"/>
          </p:nvPr>
        </p:nvSpPr>
        <p:spPr/>
        <p:txBody>
          <a:bodyPr/>
          <a:lstStyle/>
          <a:p>
            <a:fld id="{03BEF937-ACE1-864E-AA89-A6339BB49CD9}" type="slidenum">
              <a:rPr lang="en-US" smtClean="0"/>
              <a:t>5</a:t>
            </a:fld>
            <a:endParaRPr lang="en-US"/>
          </a:p>
        </p:txBody>
      </p:sp>
    </p:spTree>
    <p:extLst>
      <p:ext uri="{BB962C8B-B14F-4D97-AF65-F5344CB8AC3E}">
        <p14:creationId xmlns:p14="http://schemas.microsoft.com/office/powerpoint/2010/main" val="1419680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19201" y="745654"/>
            <a:ext cx="10286001" cy="5112568"/>
            <a:chOff x="-115642" y="0"/>
            <a:chExt cx="5272005" cy="2796097"/>
          </a:xfrm>
        </p:grpSpPr>
        <p:sp>
          <p:nvSpPr>
            <p:cNvPr id="5" name="Text Box 4"/>
            <p:cNvSpPr txBox="1"/>
            <p:nvPr/>
          </p:nvSpPr>
          <p:spPr>
            <a:xfrm>
              <a:off x="0" y="0"/>
              <a:ext cx="2094616" cy="573892"/>
            </a:xfrm>
            <a:prstGeom prst="rect">
              <a:avLst/>
            </a:prstGeom>
            <a:solidFill>
              <a:schemeClr val="accent2">
                <a:lumMod val="40000"/>
                <a:lumOff val="60000"/>
              </a:schemeClr>
            </a:solidFill>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ZA" sz="2800" b="1" dirty="0">
                  <a:solidFill>
                    <a:schemeClr val="tx1"/>
                  </a:solidFill>
                  <a:effectLst/>
                  <a:ea typeface="Calibri"/>
                  <a:cs typeface="Times New Roman"/>
                </a:rPr>
                <a:t>Disciplinary Field</a:t>
              </a:r>
            </a:p>
            <a:p>
              <a:pPr algn="ctr">
                <a:lnSpc>
                  <a:spcPct val="115000"/>
                </a:lnSpc>
                <a:spcAft>
                  <a:spcPts val="0"/>
                </a:spcAft>
              </a:pPr>
              <a:r>
                <a:rPr lang="en-ZA" sz="2800" b="1" i="1" dirty="0">
                  <a:solidFill>
                    <a:schemeClr val="tx1"/>
                  </a:solidFill>
                  <a:effectLst/>
                  <a:ea typeface="Calibri"/>
                  <a:cs typeface="Times New Roman"/>
                </a:rPr>
                <a:t>Telos</a:t>
              </a:r>
            </a:p>
          </p:txBody>
        </p:sp>
        <p:sp>
          <p:nvSpPr>
            <p:cNvPr id="6" name="Text Box 5"/>
            <p:cNvSpPr txBox="1"/>
            <p:nvPr/>
          </p:nvSpPr>
          <p:spPr>
            <a:xfrm>
              <a:off x="3189768" y="1884282"/>
              <a:ext cx="1966595" cy="911815"/>
            </a:xfrm>
            <a:prstGeom prst="rect">
              <a:avLst/>
            </a:prstGeom>
            <a:solidFill>
              <a:schemeClr val="accent6">
                <a:lumMod val="40000"/>
                <a:lumOff val="60000"/>
              </a:schemeClr>
            </a:solidFill>
            <a:ln>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ctr">
                <a:defRPr sz="2400" b="1">
                  <a:effectLst/>
                  <a:ea typeface="Calibri"/>
                  <a:cs typeface="Times New Roman"/>
                </a:defRPr>
              </a:lvl1pPr>
            </a:lstStyle>
            <a:p>
              <a:r>
                <a:rPr lang="en-ZA" dirty="0"/>
                <a:t>Theory-bound orientation (concepts find their meaning as part of a theory) (to map/explain regularity)</a:t>
              </a:r>
            </a:p>
          </p:txBody>
        </p:sp>
        <p:sp>
          <p:nvSpPr>
            <p:cNvPr id="7" name="Text Box 6"/>
            <p:cNvSpPr txBox="1"/>
            <p:nvPr/>
          </p:nvSpPr>
          <p:spPr>
            <a:xfrm>
              <a:off x="-115642" y="2009305"/>
              <a:ext cx="2210258" cy="786792"/>
            </a:xfrm>
            <a:prstGeom prst="rect">
              <a:avLst/>
            </a:prstGeom>
            <a:solidFill>
              <a:schemeClr val="accent6">
                <a:lumMod val="40000"/>
                <a:lumOff val="60000"/>
              </a:schemeClr>
            </a:solidFill>
            <a:ln>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ZA" sz="2400" b="1" dirty="0">
                  <a:effectLst/>
                  <a:ea typeface="Calibri"/>
                  <a:cs typeface="Times New Roman"/>
                </a:rPr>
                <a:t>Science</a:t>
              </a:r>
              <a:r>
                <a:rPr lang="en-ZA" sz="2400" dirty="0">
                  <a:effectLst/>
                  <a:ea typeface="Calibri"/>
                  <a:cs typeface="Times New Roman"/>
                </a:rPr>
                <a:t>: Fundamental value: explain &amp; understand the natural and modified world</a:t>
              </a:r>
            </a:p>
          </p:txBody>
        </p:sp>
        <p:sp>
          <p:nvSpPr>
            <p:cNvPr id="8" name="Text Box 7"/>
            <p:cNvSpPr txBox="1"/>
            <p:nvPr/>
          </p:nvSpPr>
          <p:spPr>
            <a:xfrm>
              <a:off x="-115642" y="717402"/>
              <a:ext cx="2210258" cy="1121049"/>
            </a:xfrm>
            <a:prstGeom prst="rect">
              <a:avLst/>
            </a:prstGeom>
            <a:solidFill>
              <a:schemeClr val="tx2">
                <a:lumMod val="40000"/>
                <a:lumOff val="6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ZA" sz="2400" b="1" dirty="0">
                  <a:effectLst/>
                  <a:ea typeface="Calibri"/>
                  <a:cs typeface="Times New Roman"/>
                </a:rPr>
                <a:t>Engineering</a:t>
              </a:r>
              <a:r>
                <a:rPr lang="en-ZA" sz="2400" dirty="0">
                  <a:effectLst/>
                  <a:ea typeface="Calibri"/>
                  <a:cs typeface="Times New Roman"/>
                </a:rPr>
                <a:t>: Fundamental value: the design, construction, operation of artefacts to modify the human environment according to perceived needs</a:t>
              </a:r>
            </a:p>
          </p:txBody>
        </p:sp>
        <p:sp>
          <p:nvSpPr>
            <p:cNvPr id="9" name="Text Box 8"/>
            <p:cNvSpPr txBox="1"/>
            <p:nvPr/>
          </p:nvSpPr>
          <p:spPr>
            <a:xfrm>
              <a:off x="3189768" y="717402"/>
              <a:ext cx="1966595" cy="958509"/>
            </a:xfrm>
            <a:prstGeom prst="rect">
              <a:avLst/>
            </a:prstGeom>
            <a:solidFill>
              <a:schemeClr val="tx2">
                <a:lumMod val="40000"/>
                <a:lumOff val="60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ctr">
                <a:lnSpc>
                  <a:spcPct val="115000"/>
                </a:lnSpc>
                <a:spcAft>
                  <a:spcPts val="600"/>
                </a:spcAft>
                <a:defRPr sz="1600" b="1">
                  <a:effectLst/>
                  <a:ea typeface="Calibri"/>
                  <a:cs typeface="Times New Roman"/>
                </a:defRPr>
              </a:lvl1pPr>
            </a:lstStyle>
            <a:p>
              <a:pPr>
                <a:lnSpc>
                  <a:spcPct val="100000"/>
                </a:lnSpc>
                <a:spcAft>
                  <a:spcPts val="0"/>
                </a:spcAft>
              </a:pPr>
              <a:r>
                <a:rPr lang="en-ZA" sz="2400" b="0" dirty="0"/>
                <a:t>Task, problem or function orientation (to exploit regularity to enable change)</a:t>
              </a:r>
            </a:p>
          </p:txBody>
        </p:sp>
        <p:sp>
          <p:nvSpPr>
            <p:cNvPr id="10" name="Text Box 9"/>
            <p:cNvSpPr txBox="1"/>
            <p:nvPr/>
          </p:nvSpPr>
          <p:spPr>
            <a:xfrm>
              <a:off x="3213854" y="10632"/>
              <a:ext cx="1845737" cy="563260"/>
            </a:xfrm>
            <a:prstGeom prst="rect">
              <a:avLst/>
            </a:prstGeom>
            <a:solidFill>
              <a:schemeClr val="accent2">
                <a:lumMod val="40000"/>
                <a:lumOff val="60000"/>
              </a:schemeClr>
            </a:solidFill>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ctr">
                <a:lnSpc>
                  <a:spcPct val="115000"/>
                </a:lnSpc>
                <a:spcAft>
                  <a:spcPts val="0"/>
                </a:spcAft>
                <a:defRPr sz="2800" b="1">
                  <a:solidFill>
                    <a:schemeClr val="tx1"/>
                  </a:solidFill>
                  <a:effectLst/>
                  <a:ea typeface="Calibri"/>
                  <a:cs typeface="Times New Roman"/>
                </a:defRPr>
              </a:lvl1pPr>
            </a:lstStyle>
            <a:p>
              <a:r>
                <a:rPr lang="en-ZA" dirty="0"/>
                <a:t>Knowledge</a:t>
              </a:r>
            </a:p>
            <a:p>
              <a:r>
                <a:rPr lang="en-ZA" dirty="0"/>
                <a:t>Orientation </a:t>
              </a:r>
            </a:p>
          </p:txBody>
        </p:sp>
        <p:sp>
          <p:nvSpPr>
            <p:cNvPr id="11" name="Striped Right Arrow 10"/>
            <p:cNvSpPr/>
            <p:nvPr/>
          </p:nvSpPr>
          <p:spPr>
            <a:xfrm>
              <a:off x="2227698" y="223283"/>
              <a:ext cx="781317" cy="228600"/>
            </a:xfrm>
            <a:prstGeom prst="stripedRightArrow">
              <a:avLst/>
            </a:prstGeom>
            <a:solidFill>
              <a:schemeClr val="tx1">
                <a:lumMod val="75000"/>
              </a:schemeClr>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2" name="Striped Right Arrow 11"/>
            <p:cNvSpPr/>
            <p:nvPr/>
          </p:nvSpPr>
          <p:spPr>
            <a:xfrm>
              <a:off x="2227699" y="1177290"/>
              <a:ext cx="778391" cy="228600"/>
            </a:xfrm>
            <a:prstGeom prst="stripedRightArrow">
              <a:avLst/>
            </a:prstGeom>
            <a:solidFill>
              <a:schemeClr val="tx1">
                <a:lumMod val="75000"/>
              </a:schemeClr>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13" name="Striped Right Arrow 12"/>
            <p:cNvSpPr/>
            <p:nvPr/>
          </p:nvSpPr>
          <p:spPr>
            <a:xfrm>
              <a:off x="2227698" y="2286005"/>
              <a:ext cx="781315" cy="228600"/>
            </a:xfrm>
            <a:prstGeom prst="stripedRightArrow">
              <a:avLst/>
            </a:prstGeom>
            <a:solidFill>
              <a:schemeClr val="tx1">
                <a:lumMod val="75000"/>
              </a:schemeClr>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ZA"/>
            </a:p>
          </p:txBody>
        </p:sp>
      </p:grpSp>
    </p:spTree>
    <p:extLst>
      <p:ext uri="{BB962C8B-B14F-4D97-AF65-F5344CB8AC3E}">
        <p14:creationId xmlns:p14="http://schemas.microsoft.com/office/powerpoint/2010/main" val="1872866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BEF937-ACE1-864E-AA89-A6339BB49CD9}" type="slidenum">
              <a:rPr lang="en-US" smtClean="0"/>
              <a:t>7</a:t>
            </a:fld>
            <a:endParaRPr lang="en-US"/>
          </a:p>
        </p:txBody>
      </p:sp>
      <p:grpSp>
        <p:nvGrpSpPr>
          <p:cNvPr id="5" name="Group 4"/>
          <p:cNvGrpSpPr/>
          <p:nvPr/>
        </p:nvGrpSpPr>
        <p:grpSpPr>
          <a:xfrm>
            <a:off x="709689" y="414232"/>
            <a:ext cx="10798832" cy="6059670"/>
            <a:chOff x="-84257" y="610753"/>
            <a:chExt cx="10798832" cy="6059670"/>
          </a:xfrm>
        </p:grpSpPr>
        <p:grpSp>
          <p:nvGrpSpPr>
            <p:cNvPr id="6" name="Group 5"/>
            <p:cNvGrpSpPr/>
            <p:nvPr/>
          </p:nvGrpSpPr>
          <p:grpSpPr>
            <a:xfrm>
              <a:off x="-84257" y="610753"/>
              <a:ext cx="10798832" cy="5733250"/>
              <a:chOff x="284239" y="604815"/>
              <a:chExt cx="10798832" cy="5733250"/>
            </a:xfrm>
          </p:grpSpPr>
          <p:grpSp>
            <p:nvGrpSpPr>
              <p:cNvPr id="9" name="Group 8"/>
              <p:cNvGrpSpPr/>
              <p:nvPr/>
            </p:nvGrpSpPr>
            <p:grpSpPr>
              <a:xfrm>
                <a:off x="284239" y="604815"/>
                <a:ext cx="5491951" cy="5467131"/>
                <a:chOff x="284239" y="604815"/>
                <a:chExt cx="5491951" cy="5467131"/>
              </a:xfrm>
            </p:grpSpPr>
            <p:sp>
              <p:nvSpPr>
                <p:cNvPr id="35" name="TextBox 34"/>
                <p:cNvSpPr txBox="1"/>
                <p:nvPr/>
              </p:nvSpPr>
              <p:spPr>
                <a:xfrm>
                  <a:off x="875923" y="608196"/>
                  <a:ext cx="1990801" cy="784830"/>
                </a:xfrm>
                <a:prstGeom prst="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wrap="none" rtlCol="0">
                  <a:spAutoFit/>
                </a:bodyPr>
                <a:lstStyle/>
                <a:p>
                  <a:pPr algn="ctr">
                    <a:spcBef>
                      <a:spcPts val="600"/>
                    </a:spcBef>
                  </a:pPr>
                  <a:r>
                    <a:rPr lang="en-ZA" sz="2000" b="1" dirty="0">
                      <a:solidFill>
                        <a:prstClr val="black"/>
                      </a:solidFill>
                    </a:rPr>
                    <a:t>Disciplinary Field</a:t>
                  </a:r>
                </a:p>
                <a:p>
                  <a:pPr algn="ctr">
                    <a:spcBef>
                      <a:spcPts val="600"/>
                    </a:spcBef>
                  </a:pPr>
                  <a:r>
                    <a:rPr lang="en-ZA" sz="2000" b="1" i="1" dirty="0">
                      <a:solidFill>
                        <a:prstClr val="black"/>
                      </a:solidFill>
                    </a:rPr>
                    <a:t>Telos</a:t>
                  </a:r>
                  <a:endParaRPr lang="en-ZA" sz="2000" i="1" dirty="0">
                    <a:solidFill>
                      <a:prstClr val="black"/>
                    </a:solidFill>
                  </a:endParaRPr>
                </a:p>
              </p:txBody>
            </p:sp>
            <p:sp>
              <p:nvSpPr>
                <p:cNvPr id="36" name="TextBox 35"/>
                <p:cNvSpPr txBox="1"/>
                <p:nvPr/>
              </p:nvSpPr>
              <p:spPr>
                <a:xfrm>
                  <a:off x="311535" y="1740102"/>
                  <a:ext cx="2522522" cy="2031325"/>
                </a:xfrm>
                <a:prstGeom prst="rect">
                  <a:avLst/>
                </a:prstGeom>
                <a:solidFill>
                  <a:schemeClr val="tx2">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ZA" b="1" dirty="0">
                      <a:solidFill>
                        <a:prstClr val="black"/>
                      </a:solidFill>
                    </a:rPr>
                    <a:t>Engineering</a:t>
                  </a:r>
                  <a:r>
                    <a:rPr lang="en-ZA" dirty="0">
                      <a:solidFill>
                        <a:prstClr val="black"/>
                      </a:solidFill>
                    </a:rPr>
                    <a:t>: Fundamental values: the design, construction, operation of artefacts to intervene in &amp; modify human environment according to need</a:t>
                  </a:r>
                </a:p>
              </p:txBody>
            </p:sp>
            <p:sp>
              <p:nvSpPr>
                <p:cNvPr id="37" name="TextBox 36"/>
                <p:cNvSpPr txBox="1"/>
                <p:nvPr/>
              </p:nvSpPr>
              <p:spPr>
                <a:xfrm>
                  <a:off x="284239" y="4454379"/>
                  <a:ext cx="2537372" cy="1200329"/>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ZA" b="1" dirty="0">
                      <a:solidFill>
                        <a:prstClr val="black"/>
                      </a:solidFill>
                    </a:rPr>
                    <a:t>Science</a:t>
                  </a:r>
                  <a:r>
                    <a:rPr lang="en-ZA" dirty="0">
                      <a:solidFill>
                        <a:prstClr val="black"/>
                      </a:solidFill>
                    </a:rPr>
                    <a:t>: Fundamental values: explain &amp; understand the natural and modified world</a:t>
                  </a:r>
                </a:p>
              </p:txBody>
            </p:sp>
            <p:sp>
              <p:nvSpPr>
                <p:cNvPr id="38" name="TextBox 37"/>
                <p:cNvSpPr txBox="1"/>
                <p:nvPr/>
              </p:nvSpPr>
              <p:spPr>
                <a:xfrm>
                  <a:off x="3805772" y="604815"/>
                  <a:ext cx="1425775" cy="784830"/>
                </a:xfrm>
                <a:prstGeom prst="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wrap="none" rtlCol="0">
                  <a:spAutoFit/>
                </a:bodyPr>
                <a:lstStyle>
                  <a:defPPr>
                    <a:defRPr lang="en-US"/>
                  </a:defPPr>
                  <a:lvl1pPr algn="ctr">
                    <a:spcBef>
                      <a:spcPts val="600"/>
                    </a:spcBef>
                    <a:defRPr sz="2000" b="1">
                      <a:solidFill>
                        <a:prstClr val="black"/>
                      </a:solidFill>
                    </a:defRPr>
                  </a:lvl1pPr>
                </a:lstStyle>
                <a:p>
                  <a:r>
                    <a:rPr lang="en-ZA" dirty="0"/>
                    <a:t>Knowledge </a:t>
                  </a:r>
                </a:p>
                <a:p>
                  <a:r>
                    <a:rPr lang="en-ZA" dirty="0"/>
                    <a:t>Orientation</a:t>
                  </a:r>
                </a:p>
              </p:txBody>
            </p:sp>
            <p:sp>
              <p:nvSpPr>
                <p:cNvPr id="39" name="Rectangle 38"/>
                <p:cNvSpPr/>
                <p:nvPr/>
              </p:nvSpPr>
              <p:spPr>
                <a:xfrm>
                  <a:off x="3704214" y="2022834"/>
                  <a:ext cx="2071975" cy="1477328"/>
                </a:xfrm>
                <a:prstGeom prst="rect">
                  <a:avLst/>
                </a:prstGeom>
                <a:solidFill>
                  <a:schemeClr val="tx2">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ZA" dirty="0">
                      <a:solidFill>
                        <a:prstClr val="black"/>
                      </a:solidFill>
                    </a:rPr>
                    <a:t>Task, problem or function orientation (to exploit regularity to enable change)</a:t>
                  </a:r>
                </a:p>
              </p:txBody>
            </p:sp>
            <p:sp>
              <p:nvSpPr>
                <p:cNvPr id="40" name="TextBox 39"/>
                <p:cNvSpPr txBox="1"/>
                <p:nvPr/>
              </p:nvSpPr>
              <p:spPr>
                <a:xfrm>
                  <a:off x="3720550" y="4040621"/>
                  <a:ext cx="2055640" cy="2031325"/>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ZA" dirty="0">
                      <a:solidFill>
                        <a:prstClr val="black"/>
                      </a:solidFill>
                    </a:rPr>
                    <a:t>Theory–calibrated orientation (concepts find their meaning as part of a theory)</a:t>
                  </a:r>
                  <a:r>
                    <a:rPr lang="en-ZA" i="1" dirty="0">
                      <a:solidFill>
                        <a:prstClr val="black"/>
                      </a:solidFill>
                    </a:rPr>
                    <a:t> (to map/explain regularity)</a:t>
                  </a:r>
                  <a:endParaRPr lang="en-ZA" dirty="0">
                    <a:solidFill>
                      <a:prstClr val="black"/>
                    </a:solidFill>
                  </a:endParaRPr>
                </a:p>
              </p:txBody>
            </p:sp>
            <p:cxnSp>
              <p:nvCxnSpPr>
                <p:cNvPr id="41" name="Straight Arrow Connector 40"/>
                <p:cNvCxnSpPr>
                  <a:stCxn id="35" idx="3"/>
                  <a:endCxn id="38" idx="1"/>
                </p:cNvCxnSpPr>
                <p:nvPr/>
              </p:nvCxnSpPr>
              <p:spPr>
                <a:xfrm flipV="1">
                  <a:off x="2866724" y="997230"/>
                  <a:ext cx="939048" cy="33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10" name="Group 9"/>
              <p:cNvGrpSpPr/>
              <p:nvPr/>
            </p:nvGrpSpPr>
            <p:grpSpPr>
              <a:xfrm>
                <a:off x="6018480" y="613257"/>
                <a:ext cx="5064591" cy="5724808"/>
                <a:chOff x="6018480" y="613257"/>
                <a:chExt cx="5064591" cy="5724808"/>
              </a:xfrm>
            </p:grpSpPr>
            <p:sp>
              <p:nvSpPr>
                <p:cNvPr id="11" name="TextBox 10"/>
                <p:cNvSpPr txBox="1"/>
                <p:nvPr/>
              </p:nvSpPr>
              <p:spPr>
                <a:xfrm>
                  <a:off x="6502317" y="613257"/>
                  <a:ext cx="1425775" cy="784830"/>
                </a:xfrm>
                <a:prstGeom prst="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wrap="none" rtlCol="0">
                  <a:spAutoFit/>
                </a:bodyPr>
                <a:lstStyle>
                  <a:defPPr>
                    <a:defRPr lang="en-US"/>
                  </a:defPPr>
                  <a:lvl1pPr algn="ctr">
                    <a:spcBef>
                      <a:spcPts val="600"/>
                    </a:spcBef>
                    <a:defRPr sz="2000" b="1">
                      <a:solidFill>
                        <a:prstClr val="black"/>
                      </a:solidFill>
                    </a:defRPr>
                  </a:lvl1pPr>
                </a:lstStyle>
                <a:p>
                  <a:r>
                    <a:rPr lang="en-ZA" dirty="0"/>
                    <a:t>Knowledge </a:t>
                  </a:r>
                </a:p>
                <a:p>
                  <a:r>
                    <a:rPr lang="en-ZA" dirty="0"/>
                    <a:t>Modalities</a:t>
                  </a:r>
                </a:p>
              </p:txBody>
            </p:sp>
            <p:sp>
              <p:nvSpPr>
                <p:cNvPr id="12" name="TextBox 11"/>
                <p:cNvSpPr txBox="1"/>
                <p:nvPr/>
              </p:nvSpPr>
              <p:spPr>
                <a:xfrm>
                  <a:off x="9564154" y="761238"/>
                  <a:ext cx="917239" cy="400110"/>
                </a:xfrm>
                <a:prstGeom prst="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wrap="none" rtlCol="0">
                  <a:spAutoFit/>
                </a:bodyPr>
                <a:lstStyle>
                  <a:defPPr>
                    <a:defRPr lang="en-US"/>
                  </a:defPPr>
                  <a:lvl1pPr algn="ctr">
                    <a:spcBef>
                      <a:spcPts val="600"/>
                    </a:spcBef>
                    <a:defRPr sz="2000" b="1">
                      <a:solidFill>
                        <a:prstClr val="black"/>
                      </a:solidFill>
                    </a:defRPr>
                  </a:lvl1pPr>
                </a:lstStyle>
                <a:p>
                  <a:r>
                    <a:rPr lang="en-ZA" dirty="0"/>
                    <a:t>Modes</a:t>
                  </a:r>
                </a:p>
              </p:txBody>
            </p:sp>
            <p:grpSp>
              <p:nvGrpSpPr>
                <p:cNvPr id="13" name="Group 12"/>
                <p:cNvGrpSpPr/>
                <p:nvPr/>
              </p:nvGrpSpPr>
              <p:grpSpPr>
                <a:xfrm>
                  <a:off x="6320831" y="1673360"/>
                  <a:ext cx="4762237" cy="1008037"/>
                  <a:chOff x="6320831" y="1673360"/>
                  <a:chExt cx="4762237" cy="1008037"/>
                </a:xfrm>
              </p:grpSpPr>
              <p:sp>
                <p:nvSpPr>
                  <p:cNvPr id="29" name="TextBox 28"/>
                  <p:cNvSpPr txBox="1"/>
                  <p:nvPr/>
                </p:nvSpPr>
                <p:spPr>
                  <a:xfrm>
                    <a:off x="6320831" y="1996777"/>
                    <a:ext cx="1800000" cy="369332"/>
                  </a:xfrm>
                  <a:prstGeom prst="rect">
                    <a:avLst/>
                  </a:prstGeom>
                  <a:solidFill>
                    <a:srgbClr val="E6CDF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ZA" b="1" dirty="0">
                        <a:solidFill>
                          <a:prstClr val="black"/>
                        </a:solidFill>
                      </a:rPr>
                      <a:t>Specialisation</a:t>
                    </a:r>
                  </a:p>
                </p:txBody>
              </p:sp>
              <p:sp>
                <p:nvSpPr>
                  <p:cNvPr id="30" name="TextBox 29"/>
                  <p:cNvSpPr txBox="1"/>
                  <p:nvPr/>
                </p:nvSpPr>
                <p:spPr>
                  <a:xfrm>
                    <a:off x="9174377" y="1673360"/>
                    <a:ext cx="1908691" cy="338554"/>
                  </a:xfrm>
                  <a:prstGeom prst="rect">
                    <a:avLst/>
                  </a:prstGeom>
                  <a:solidFill>
                    <a:schemeClr val="tx2">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ZA" sz="1600" dirty="0">
                        <a:solidFill>
                          <a:prstClr val="black"/>
                        </a:solidFill>
                      </a:rPr>
                      <a:t>Towards particulars</a:t>
                    </a:r>
                  </a:p>
                </p:txBody>
              </p:sp>
              <p:sp>
                <p:nvSpPr>
                  <p:cNvPr id="31" name="TextBox 30"/>
                  <p:cNvSpPr txBox="1"/>
                  <p:nvPr/>
                </p:nvSpPr>
                <p:spPr>
                  <a:xfrm>
                    <a:off x="9183549" y="2342843"/>
                    <a:ext cx="1899517" cy="338554"/>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ZA" sz="1600" dirty="0">
                        <a:solidFill>
                          <a:prstClr val="black"/>
                        </a:solidFill>
                      </a:rPr>
                      <a:t>Towards universals</a:t>
                    </a:r>
                  </a:p>
                </p:txBody>
              </p:sp>
              <p:grpSp>
                <p:nvGrpSpPr>
                  <p:cNvPr id="32" name="Group 31"/>
                  <p:cNvGrpSpPr/>
                  <p:nvPr/>
                </p:nvGrpSpPr>
                <p:grpSpPr>
                  <a:xfrm>
                    <a:off x="8120831" y="1842637"/>
                    <a:ext cx="1062718" cy="669483"/>
                    <a:chOff x="6864228" y="922254"/>
                    <a:chExt cx="1062718" cy="669483"/>
                  </a:xfrm>
                </p:grpSpPr>
                <p:cxnSp>
                  <p:nvCxnSpPr>
                    <p:cNvPr id="33" name="Straight Connector 32"/>
                    <p:cNvCxnSpPr>
                      <a:stCxn id="29" idx="3"/>
                      <a:endCxn id="30" idx="1"/>
                    </p:cNvCxnSpPr>
                    <p:nvPr/>
                  </p:nvCxnSpPr>
                  <p:spPr>
                    <a:xfrm flipV="1">
                      <a:off x="6864228" y="922254"/>
                      <a:ext cx="1053546" cy="338806"/>
                    </a:xfrm>
                    <a:prstGeom prst="line">
                      <a:avLst/>
                    </a:prstGeom>
                    <a:ln>
                      <a:solidFill>
                        <a:schemeClr val="tx1"/>
                      </a:solidFill>
                    </a:ln>
                  </p:spPr>
                  <p:style>
                    <a:lnRef idx="1">
                      <a:schemeClr val="accent3"/>
                    </a:lnRef>
                    <a:fillRef idx="2">
                      <a:schemeClr val="accent3"/>
                    </a:fillRef>
                    <a:effectRef idx="1">
                      <a:schemeClr val="accent3"/>
                    </a:effectRef>
                    <a:fontRef idx="minor">
                      <a:schemeClr val="dk1"/>
                    </a:fontRef>
                  </p:style>
                </p:cxnSp>
                <p:cxnSp>
                  <p:nvCxnSpPr>
                    <p:cNvPr id="34" name="Straight Connector 33"/>
                    <p:cNvCxnSpPr>
                      <a:stCxn id="29" idx="3"/>
                      <a:endCxn id="31" idx="1"/>
                    </p:cNvCxnSpPr>
                    <p:nvPr/>
                  </p:nvCxnSpPr>
                  <p:spPr>
                    <a:xfrm>
                      <a:off x="6864228" y="1261060"/>
                      <a:ext cx="1062718" cy="330677"/>
                    </a:xfrm>
                    <a:prstGeom prst="line">
                      <a:avLst/>
                    </a:prstGeom>
                    <a:ln>
                      <a:solidFill>
                        <a:schemeClr val="tx1"/>
                      </a:solidFill>
                    </a:ln>
                  </p:spPr>
                  <p:style>
                    <a:lnRef idx="1">
                      <a:schemeClr val="accent3"/>
                    </a:lnRef>
                    <a:fillRef idx="2">
                      <a:schemeClr val="accent3"/>
                    </a:fillRef>
                    <a:effectRef idx="1">
                      <a:schemeClr val="accent3"/>
                    </a:effectRef>
                    <a:fontRef idx="minor">
                      <a:schemeClr val="dk1"/>
                    </a:fontRef>
                  </p:style>
                </p:cxnSp>
              </p:grpSp>
            </p:grpSp>
            <p:grpSp>
              <p:nvGrpSpPr>
                <p:cNvPr id="14" name="Group 13"/>
                <p:cNvGrpSpPr/>
                <p:nvPr/>
              </p:nvGrpSpPr>
              <p:grpSpPr>
                <a:xfrm>
                  <a:off x="6309577" y="2953239"/>
                  <a:ext cx="4762237" cy="1414835"/>
                  <a:chOff x="6426600" y="5077186"/>
                  <a:chExt cx="4762237" cy="1414835"/>
                </a:xfrm>
              </p:grpSpPr>
              <p:sp>
                <p:nvSpPr>
                  <p:cNvPr id="23" name="TextBox 22"/>
                  <p:cNvSpPr txBox="1"/>
                  <p:nvPr/>
                </p:nvSpPr>
                <p:spPr>
                  <a:xfrm>
                    <a:off x="6426600" y="5549856"/>
                    <a:ext cx="1800000" cy="400110"/>
                  </a:xfrm>
                  <a:prstGeom prst="rect">
                    <a:avLst/>
                  </a:prstGeom>
                  <a:solidFill>
                    <a:srgbClr val="E6CDF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ZA" sz="2000" b="1" dirty="0">
                        <a:solidFill>
                          <a:prstClr val="black"/>
                        </a:solidFill>
                      </a:rPr>
                      <a:t>Idealisation</a:t>
                    </a:r>
                  </a:p>
                </p:txBody>
              </p:sp>
              <p:sp>
                <p:nvSpPr>
                  <p:cNvPr id="24" name="TextBox 23"/>
                  <p:cNvSpPr txBox="1"/>
                  <p:nvPr/>
                </p:nvSpPr>
                <p:spPr>
                  <a:xfrm>
                    <a:off x="9289320" y="5077186"/>
                    <a:ext cx="1899517" cy="584775"/>
                  </a:xfrm>
                  <a:prstGeom prst="rect">
                    <a:avLst/>
                  </a:prstGeom>
                  <a:solidFill>
                    <a:schemeClr val="tx2">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ZA" sz="1600" dirty="0">
                        <a:solidFill>
                          <a:prstClr val="black"/>
                        </a:solidFill>
                      </a:rPr>
                      <a:t>Towards physical </a:t>
                    </a:r>
                    <a:r>
                      <a:rPr lang="en-ZA" sz="1600" dirty="0" err="1">
                        <a:solidFill>
                          <a:prstClr val="black"/>
                        </a:solidFill>
                      </a:rPr>
                      <a:t>realisability</a:t>
                    </a:r>
                    <a:endParaRPr lang="en-ZA" sz="1600" dirty="0">
                      <a:solidFill>
                        <a:prstClr val="black"/>
                      </a:solidFill>
                    </a:endParaRPr>
                  </a:p>
                </p:txBody>
              </p:sp>
              <p:sp>
                <p:nvSpPr>
                  <p:cNvPr id="25" name="TextBox 24"/>
                  <p:cNvSpPr txBox="1"/>
                  <p:nvPr/>
                </p:nvSpPr>
                <p:spPr>
                  <a:xfrm>
                    <a:off x="9299720" y="5907246"/>
                    <a:ext cx="1889117" cy="584775"/>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ZA" sz="1600" dirty="0">
                        <a:solidFill>
                          <a:prstClr val="black"/>
                        </a:solidFill>
                      </a:rPr>
                      <a:t>Towards abstract-ideal theorisation</a:t>
                    </a:r>
                  </a:p>
                </p:txBody>
              </p:sp>
              <p:grpSp>
                <p:nvGrpSpPr>
                  <p:cNvPr id="26" name="Group 25"/>
                  <p:cNvGrpSpPr/>
                  <p:nvPr/>
                </p:nvGrpSpPr>
                <p:grpSpPr>
                  <a:xfrm>
                    <a:off x="8226600" y="5369574"/>
                    <a:ext cx="1073120" cy="830060"/>
                    <a:chOff x="7153721" y="1237319"/>
                    <a:chExt cx="1073120" cy="830060"/>
                  </a:xfrm>
                </p:grpSpPr>
                <p:cxnSp>
                  <p:nvCxnSpPr>
                    <p:cNvPr id="27" name="Straight Connector 26"/>
                    <p:cNvCxnSpPr>
                      <a:stCxn id="23" idx="3"/>
                      <a:endCxn id="24" idx="1"/>
                    </p:cNvCxnSpPr>
                    <p:nvPr/>
                  </p:nvCxnSpPr>
                  <p:spPr>
                    <a:xfrm flipV="1">
                      <a:off x="7153721" y="1237319"/>
                      <a:ext cx="1062720" cy="380337"/>
                    </a:xfrm>
                    <a:prstGeom prst="line">
                      <a:avLst/>
                    </a:prstGeom>
                    <a:ln>
                      <a:solidFill>
                        <a:schemeClr val="tx1"/>
                      </a:solidFill>
                    </a:ln>
                  </p:spPr>
                  <p:style>
                    <a:lnRef idx="1">
                      <a:schemeClr val="accent3"/>
                    </a:lnRef>
                    <a:fillRef idx="2">
                      <a:schemeClr val="accent3"/>
                    </a:fillRef>
                    <a:effectRef idx="1">
                      <a:schemeClr val="accent3"/>
                    </a:effectRef>
                    <a:fontRef idx="minor">
                      <a:schemeClr val="dk1"/>
                    </a:fontRef>
                  </p:style>
                </p:cxnSp>
                <p:cxnSp>
                  <p:nvCxnSpPr>
                    <p:cNvPr id="28" name="Straight Connector 27"/>
                    <p:cNvCxnSpPr>
                      <a:stCxn id="23" idx="3"/>
                      <a:endCxn id="25" idx="1"/>
                    </p:cNvCxnSpPr>
                    <p:nvPr/>
                  </p:nvCxnSpPr>
                  <p:spPr>
                    <a:xfrm>
                      <a:off x="7153721" y="1617656"/>
                      <a:ext cx="1073120" cy="449723"/>
                    </a:xfrm>
                    <a:prstGeom prst="line">
                      <a:avLst/>
                    </a:prstGeom>
                    <a:ln>
                      <a:solidFill>
                        <a:schemeClr val="tx1"/>
                      </a:solidFill>
                    </a:ln>
                  </p:spPr>
                  <p:style>
                    <a:lnRef idx="1">
                      <a:schemeClr val="accent3"/>
                    </a:lnRef>
                    <a:fillRef idx="2">
                      <a:schemeClr val="accent3"/>
                    </a:fillRef>
                    <a:effectRef idx="1">
                      <a:schemeClr val="accent3"/>
                    </a:effectRef>
                    <a:fontRef idx="minor">
                      <a:schemeClr val="dk1"/>
                    </a:fontRef>
                  </p:style>
                </p:cxnSp>
              </p:grpSp>
            </p:grpSp>
            <p:grpSp>
              <p:nvGrpSpPr>
                <p:cNvPr id="15" name="Group 14"/>
                <p:cNvGrpSpPr/>
                <p:nvPr/>
              </p:nvGrpSpPr>
              <p:grpSpPr>
                <a:xfrm>
                  <a:off x="6320832" y="4607013"/>
                  <a:ext cx="4762239" cy="1421258"/>
                  <a:chOff x="6437855" y="3729797"/>
                  <a:chExt cx="4762239" cy="1421258"/>
                </a:xfrm>
              </p:grpSpPr>
              <p:sp>
                <p:nvSpPr>
                  <p:cNvPr id="17" name="TextBox 16"/>
                  <p:cNvSpPr txBox="1"/>
                  <p:nvPr/>
                </p:nvSpPr>
                <p:spPr>
                  <a:xfrm>
                    <a:off x="6437855" y="4198425"/>
                    <a:ext cx="1800000" cy="400110"/>
                  </a:xfrm>
                  <a:prstGeom prst="rect">
                    <a:avLst/>
                  </a:prstGeom>
                  <a:solidFill>
                    <a:srgbClr val="E6CDF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ZA" sz="2000" b="1" dirty="0">
                        <a:solidFill>
                          <a:prstClr val="black"/>
                        </a:solidFill>
                      </a:rPr>
                      <a:t>Normativity</a:t>
                    </a:r>
                  </a:p>
                </p:txBody>
              </p:sp>
              <p:sp>
                <p:nvSpPr>
                  <p:cNvPr id="18" name="TextBox 17"/>
                  <p:cNvSpPr txBox="1"/>
                  <p:nvPr/>
                </p:nvSpPr>
                <p:spPr>
                  <a:xfrm>
                    <a:off x="9310977" y="3729797"/>
                    <a:ext cx="1889117" cy="584775"/>
                  </a:xfrm>
                  <a:prstGeom prst="rect">
                    <a:avLst/>
                  </a:prstGeom>
                  <a:solidFill>
                    <a:schemeClr val="tx2">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ZA" sz="1600" dirty="0">
                        <a:solidFill>
                          <a:prstClr val="black"/>
                        </a:solidFill>
                      </a:rPr>
                      <a:t>Constitutive normativity</a:t>
                    </a:r>
                  </a:p>
                </p:txBody>
              </p:sp>
              <p:sp>
                <p:nvSpPr>
                  <p:cNvPr id="19" name="TextBox 18"/>
                  <p:cNvSpPr txBox="1"/>
                  <p:nvPr/>
                </p:nvSpPr>
                <p:spPr>
                  <a:xfrm>
                    <a:off x="9310977" y="4566280"/>
                    <a:ext cx="1889117" cy="584775"/>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ZA" sz="1600" dirty="0">
                        <a:solidFill>
                          <a:prstClr val="black"/>
                        </a:solidFill>
                      </a:rPr>
                      <a:t>Incidental normativity</a:t>
                    </a:r>
                  </a:p>
                </p:txBody>
              </p:sp>
              <p:grpSp>
                <p:nvGrpSpPr>
                  <p:cNvPr id="20" name="Group 19"/>
                  <p:cNvGrpSpPr/>
                  <p:nvPr/>
                </p:nvGrpSpPr>
                <p:grpSpPr>
                  <a:xfrm>
                    <a:off x="8237855" y="4022185"/>
                    <a:ext cx="1073122" cy="836483"/>
                    <a:chOff x="7164974" y="1008249"/>
                    <a:chExt cx="1073122" cy="836483"/>
                  </a:xfrm>
                </p:grpSpPr>
                <p:cxnSp>
                  <p:nvCxnSpPr>
                    <p:cNvPr id="21" name="Straight Connector 20"/>
                    <p:cNvCxnSpPr>
                      <a:stCxn id="17" idx="3"/>
                      <a:endCxn id="18" idx="1"/>
                    </p:cNvCxnSpPr>
                    <p:nvPr/>
                  </p:nvCxnSpPr>
                  <p:spPr>
                    <a:xfrm flipV="1">
                      <a:off x="7164974" y="1008249"/>
                      <a:ext cx="1073122" cy="376295"/>
                    </a:xfrm>
                    <a:prstGeom prst="line">
                      <a:avLst/>
                    </a:prstGeom>
                    <a:ln>
                      <a:solidFill>
                        <a:schemeClr val="tx1"/>
                      </a:solidFill>
                    </a:ln>
                  </p:spPr>
                  <p:style>
                    <a:lnRef idx="1">
                      <a:schemeClr val="accent3"/>
                    </a:lnRef>
                    <a:fillRef idx="2">
                      <a:schemeClr val="accent3"/>
                    </a:fillRef>
                    <a:effectRef idx="1">
                      <a:schemeClr val="accent3"/>
                    </a:effectRef>
                    <a:fontRef idx="minor">
                      <a:schemeClr val="dk1"/>
                    </a:fontRef>
                  </p:style>
                </p:cxnSp>
                <p:cxnSp>
                  <p:nvCxnSpPr>
                    <p:cNvPr id="22" name="Straight Connector 21"/>
                    <p:cNvCxnSpPr>
                      <a:stCxn id="17" idx="3"/>
                      <a:endCxn id="19" idx="1"/>
                    </p:cNvCxnSpPr>
                    <p:nvPr/>
                  </p:nvCxnSpPr>
                  <p:spPr>
                    <a:xfrm>
                      <a:off x="7164974" y="1384544"/>
                      <a:ext cx="1073122" cy="460188"/>
                    </a:xfrm>
                    <a:prstGeom prst="line">
                      <a:avLst/>
                    </a:prstGeom>
                    <a:ln>
                      <a:solidFill>
                        <a:schemeClr val="tx1"/>
                      </a:solidFill>
                    </a:ln>
                  </p:spPr>
                  <p:style>
                    <a:lnRef idx="1">
                      <a:schemeClr val="accent3"/>
                    </a:lnRef>
                    <a:fillRef idx="2">
                      <a:schemeClr val="accent3"/>
                    </a:fillRef>
                    <a:effectRef idx="1">
                      <a:schemeClr val="accent3"/>
                    </a:effectRef>
                    <a:fontRef idx="minor">
                      <a:schemeClr val="dk1"/>
                    </a:fontRef>
                  </p:style>
                </p:cxnSp>
              </p:grpSp>
            </p:grpSp>
            <p:cxnSp>
              <p:nvCxnSpPr>
                <p:cNvPr id="16" name="Straight Connector 15"/>
                <p:cNvCxnSpPr/>
                <p:nvPr/>
              </p:nvCxnSpPr>
              <p:spPr>
                <a:xfrm>
                  <a:off x="6018480" y="1661856"/>
                  <a:ext cx="0" cy="4676209"/>
                </a:xfrm>
                <a:prstGeom prst="line">
                  <a:avLst/>
                </a:prstGeom>
                <a:ln w="12700">
                  <a:solidFill>
                    <a:schemeClr val="tx1"/>
                  </a:solidFill>
                  <a:prstDash val="lgDash"/>
                </a:ln>
              </p:spPr>
              <p:style>
                <a:lnRef idx="1">
                  <a:schemeClr val="accent3"/>
                </a:lnRef>
                <a:fillRef idx="2">
                  <a:schemeClr val="accent3"/>
                </a:fillRef>
                <a:effectRef idx="1">
                  <a:schemeClr val="accent3"/>
                </a:effectRef>
                <a:fontRef idx="minor">
                  <a:schemeClr val="dk1"/>
                </a:fontRef>
              </p:style>
            </p:cxnSp>
          </p:grpSp>
        </p:grpSp>
        <p:sp>
          <p:nvSpPr>
            <p:cNvPr id="7" name="TextBox 6"/>
            <p:cNvSpPr txBox="1"/>
            <p:nvPr/>
          </p:nvSpPr>
          <p:spPr>
            <a:xfrm>
              <a:off x="652721" y="6256665"/>
              <a:ext cx="3048102" cy="400110"/>
            </a:xfrm>
            <a:prstGeom prst="rect">
              <a:avLst/>
            </a:prstGeom>
            <a:noFill/>
          </p:spPr>
          <p:txBody>
            <a:bodyPr wrap="square" rtlCol="0">
              <a:spAutoFit/>
            </a:bodyPr>
            <a:lstStyle/>
            <a:p>
              <a:r>
                <a:rPr lang="en-ZA" sz="2000" b="1" dirty="0">
                  <a:solidFill>
                    <a:prstClr val="black"/>
                  </a:solidFill>
                </a:rPr>
                <a:t>Broad disciplinary fields</a:t>
              </a:r>
            </a:p>
          </p:txBody>
        </p:sp>
        <p:sp>
          <p:nvSpPr>
            <p:cNvPr id="8" name="TextBox 7"/>
            <p:cNvSpPr txBox="1"/>
            <p:nvPr/>
          </p:nvSpPr>
          <p:spPr>
            <a:xfrm>
              <a:off x="5552257" y="6270313"/>
              <a:ext cx="2920624" cy="400110"/>
            </a:xfrm>
            <a:prstGeom prst="rect">
              <a:avLst/>
            </a:prstGeom>
            <a:noFill/>
          </p:spPr>
          <p:txBody>
            <a:bodyPr wrap="square" rtlCol="0">
              <a:spAutoFit/>
            </a:bodyPr>
            <a:lstStyle/>
            <a:p>
              <a:r>
                <a:rPr lang="en-ZA" sz="2000" b="1" dirty="0">
                  <a:solidFill>
                    <a:prstClr val="black"/>
                  </a:solidFill>
                </a:rPr>
                <a:t>Nature of the knowledge</a:t>
              </a:r>
            </a:p>
          </p:txBody>
        </p:sp>
      </p:grpSp>
    </p:spTree>
    <p:extLst>
      <p:ext uri="{BB962C8B-B14F-4D97-AF65-F5344CB8AC3E}">
        <p14:creationId xmlns:p14="http://schemas.microsoft.com/office/powerpoint/2010/main" val="614180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2894112" cy="495115"/>
          </a:xfrm>
        </p:spPr>
        <p:txBody>
          <a:bodyPr>
            <a:normAutofit fontScale="90000"/>
          </a:bodyPr>
          <a:lstStyle/>
          <a:p>
            <a:r>
              <a:rPr lang="en-ZA" b="1" dirty="0">
                <a:solidFill>
                  <a:schemeClr val="tx1"/>
                </a:solidFill>
              </a:rPr>
              <a:t>Entropy</a:t>
            </a:r>
          </a:p>
        </p:txBody>
      </p:sp>
      <p:sp>
        <p:nvSpPr>
          <p:cNvPr id="4" name="Content Placeholder 3"/>
          <p:cNvSpPr>
            <a:spLocks noGrp="1"/>
          </p:cNvSpPr>
          <p:nvPr>
            <p:ph sz="half" idx="1"/>
          </p:nvPr>
        </p:nvSpPr>
        <p:spPr>
          <a:xfrm>
            <a:off x="239349" y="1169864"/>
            <a:ext cx="5755051" cy="5688137"/>
          </a:xfrm>
        </p:spPr>
        <p:txBody>
          <a:bodyPr>
            <a:normAutofit/>
          </a:bodyPr>
          <a:lstStyle/>
          <a:p>
            <a:r>
              <a:rPr lang="en-ZA" sz="2000" dirty="0"/>
              <a:t>Statistical thermodynamics: the average behaviour of large groups of particles</a:t>
            </a:r>
          </a:p>
          <a:p>
            <a:r>
              <a:rPr lang="en-ZA" sz="2000" dirty="0"/>
              <a:t>Irreversible processes are not impossible, just overwhelmingly improbable</a:t>
            </a:r>
          </a:p>
          <a:p>
            <a:r>
              <a:rPr lang="en-ZA" sz="2000" dirty="0"/>
              <a:t>Abstract mathematical approach: number of ways energy quanta can be distributed amongst atomic oscillators (microstates); most probable </a:t>
            </a:r>
            <a:r>
              <a:rPr lang="en-ZA" sz="2000" dirty="0" err="1"/>
              <a:t>macrostate</a:t>
            </a:r>
            <a:r>
              <a:rPr lang="en-ZA" sz="2000" dirty="0"/>
              <a:t> is the only likely one</a:t>
            </a:r>
          </a:p>
          <a:p>
            <a:r>
              <a:rPr lang="en-ZA" sz="2000" dirty="0"/>
              <a:t>2</a:t>
            </a:r>
            <a:r>
              <a:rPr lang="en-ZA" sz="2000" baseline="30000" dirty="0"/>
              <a:t>nd</a:t>
            </a:r>
            <a:r>
              <a:rPr lang="en-ZA" sz="2000" dirty="0"/>
              <a:t> Law: tendency of closed system towards max entropy: spontaneous processes lead to (disordered) dispersal of energy: more </a:t>
            </a:r>
            <a:r>
              <a:rPr lang="en-ZA" sz="2000" dirty="0" err="1"/>
              <a:t>macrostates</a:t>
            </a:r>
            <a:r>
              <a:rPr lang="en-ZA" sz="2000" dirty="0"/>
              <a:t> available to energy quanta</a:t>
            </a:r>
          </a:p>
          <a:p>
            <a:r>
              <a:rPr lang="en-ZA" sz="2000" dirty="0"/>
              <a:t>Concern: </a:t>
            </a:r>
            <a:r>
              <a:rPr lang="en-ZA" sz="2000" dirty="0" err="1"/>
              <a:t>Generalisability</a:t>
            </a:r>
            <a:r>
              <a:rPr lang="en-ZA" sz="2000" dirty="0"/>
              <a:t>. Theoretical concepts apply to whole of cosmos similar to cooling of cup of coffee</a:t>
            </a:r>
          </a:p>
        </p:txBody>
      </p:sp>
      <p:sp>
        <p:nvSpPr>
          <p:cNvPr id="5" name="Content Placeholder 4"/>
          <p:cNvSpPr>
            <a:spLocks noGrp="1"/>
          </p:cNvSpPr>
          <p:nvPr>
            <p:ph sz="half" idx="2"/>
          </p:nvPr>
        </p:nvSpPr>
        <p:spPr>
          <a:xfrm>
            <a:off x="6192011" y="1340768"/>
            <a:ext cx="5755051" cy="5256584"/>
          </a:xfrm>
        </p:spPr>
        <p:txBody>
          <a:bodyPr>
            <a:normAutofit/>
          </a:bodyPr>
          <a:lstStyle/>
          <a:p>
            <a:r>
              <a:rPr lang="en-ZA" sz="2000" dirty="0"/>
              <a:t>Very little use for probabilistic approach; no need to know individual behaviour of particles</a:t>
            </a:r>
          </a:p>
          <a:p>
            <a:r>
              <a:rPr lang="en-ZA" sz="2000" dirty="0"/>
              <a:t>Empirical ‘macro’ properties: volume, temperature, pressure; incidental that these arise from micro-properties</a:t>
            </a:r>
          </a:p>
          <a:p>
            <a:r>
              <a:rPr lang="en-ZA" sz="2000" dirty="0"/>
              <a:t>Engineering devices like internal combustion engines, steam turbines: transformation of energy</a:t>
            </a:r>
          </a:p>
          <a:p>
            <a:r>
              <a:rPr lang="en-ZA" sz="2000" dirty="0"/>
              <a:t>Energy has ‘quality’ as well as ‘quantity’</a:t>
            </a:r>
          </a:p>
          <a:p>
            <a:r>
              <a:rPr lang="en-ZA" sz="2000" dirty="0"/>
              <a:t>“Dispersion of energy”  becomes “degradation of energy” (normative)</a:t>
            </a:r>
          </a:p>
          <a:p>
            <a:r>
              <a:rPr lang="en-ZA" sz="2000" dirty="0"/>
              <a:t>Concern: usefulness, efficiency: “Entropy scares the hell out of an engineer!”</a:t>
            </a:r>
          </a:p>
        </p:txBody>
      </p:sp>
      <p:sp>
        <p:nvSpPr>
          <p:cNvPr id="6" name="TextBox 5"/>
          <p:cNvSpPr txBox="1"/>
          <p:nvPr/>
        </p:nvSpPr>
        <p:spPr>
          <a:xfrm>
            <a:off x="623392" y="769753"/>
            <a:ext cx="4224469" cy="400110"/>
          </a:xfrm>
          <a:prstGeom prst="rect">
            <a:avLst/>
          </a:prstGeom>
          <a:noFill/>
        </p:spPr>
        <p:txBody>
          <a:bodyPr wrap="square" rtlCol="0">
            <a:spAutoFit/>
          </a:bodyPr>
          <a:lstStyle/>
          <a:p>
            <a:r>
              <a:rPr lang="en-ZA" sz="2000" b="1" dirty="0"/>
              <a:t>PHYSICS </a:t>
            </a:r>
          </a:p>
        </p:txBody>
      </p:sp>
      <p:sp>
        <p:nvSpPr>
          <p:cNvPr id="7" name="TextBox 6"/>
          <p:cNvSpPr txBox="1"/>
          <p:nvPr/>
        </p:nvSpPr>
        <p:spPr>
          <a:xfrm>
            <a:off x="6576054" y="764704"/>
            <a:ext cx="5088565" cy="400110"/>
          </a:xfrm>
          <a:prstGeom prst="rect">
            <a:avLst/>
          </a:prstGeom>
          <a:noFill/>
        </p:spPr>
        <p:txBody>
          <a:bodyPr wrap="square" rtlCol="0">
            <a:spAutoFit/>
          </a:bodyPr>
          <a:lstStyle/>
          <a:p>
            <a:r>
              <a:rPr lang="en-ZA" sz="2000" b="1" dirty="0"/>
              <a:t>MECHANICAL ENGINEERING</a:t>
            </a:r>
            <a:endParaRPr lang="en-ZA" sz="2000" dirty="0"/>
          </a:p>
        </p:txBody>
      </p:sp>
      <p:sp>
        <p:nvSpPr>
          <p:cNvPr id="3" name="TextBox 2"/>
          <p:cNvSpPr txBox="1"/>
          <p:nvPr/>
        </p:nvSpPr>
        <p:spPr>
          <a:xfrm>
            <a:off x="3503712" y="2535287"/>
            <a:ext cx="2400267" cy="369332"/>
          </a:xfrm>
          <a:prstGeom prst="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ZA" dirty="0"/>
              <a:t>Highly idealised</a:t>
            </a:r>
          </a:p>
        </p:txBody>
      </p:sp>
      <p:sp>
        <p:nvSpPr>
          <p:cNvPr id="16" name="TextBox 15"/>
          <p:cNvSpPr txBox="1"/>
          <p:nvPr/>
        </p:nvSpPr>
        <p:spPr>
          <a:xfrm>
            <a:off x="8643224" y="5085185"/>
            <a:ext cx="1728192" cy="646331"/>
          </a:xfrm>
          <a:prstGeom prst="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ZA" dirty="0"/>
              <a:t>Strong normativity</a:t>
            </a:r>
          </a:p>
        </p:txBody>
      </p:sp>
      <p:sp>
        <p:nvSpPr>
          <p:cNvPr id="17" name="TextBox 16"/>
          <p:cNvSpPr txBox="1"/>
          <p:nvPr/>
        </p:nvSpPr>
        <p:spPr>
          <a:xfrm>
            <a:off x="8787393" y="1121593"/>
            <a:ext cx="2976332" cy="369332"/>
          </a:xfrm>
          <a:prstGeom prst="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ZA" dirty="0"/>
              <a:t>Limited idealisation</a:t>
            </a:r>
          </a:p>
        </p:txBody>
      </p:sp>
      <p:sp>
        <p:nvSpPr>
          <p:cNvPr id="18" name="TextBox 17"/>
          <p:cNvSpPr txBox="1"/>
          <p:nvPr/>
        </p:nvSpPr>
        <p:spPr>
          <a:xfrm>
            <a:off x="4163664" y="4729167"/>
            <a:ext cx="2400267" cy="369332"/>
          </a:xfrm>
          <a:prstGeom prst="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ZA" dirty="0"/>
              <a:t>Value-neutral</a:t>
            </a:r>
          </a:p>
        </p:txBody>
      </p:sp>
      <p:sp>
        <p:nvSpPr>
          <p:cNvPr id="19" name="TextBox 18"/>
          <p:cNvSpPr txBox="1"/>
          <p:nvPr/>
        </p:nvSpPr>
        <p:spPr>
          <a:xfrm>
            <a:off x="9272831" y="2719954"/>
            <a:ext cx="2400267" cy="369332"/>
          </a:xfrm>
          <a:prstGeom prst="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ZA" dirty="0"/>
              <a:t>Specialised for artefacts</a:t>
            </a:r>
          </a:p>
        </p:txBody>
      </p:sp>
      <p:sp>
        <p:nvSpPr>
          <p:cNvPr id="20" name="TextBox 19"/>
          <p:cNvSpPr txBox="1"/>
          <p:nvPr/>
        </p:nvSpPr>
        <p:spPr>
          <a:xfrm>
            <a:off x="4367808" y="5724263"/>
            <a:ext cx="2400267" cy="646331"/>
          </a:xfrm>
          <a:prstGeom prst="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ZA" dirty="0"/>
              <a:t>Specialised for explanation</a:t>
            </a:r>
          </a:p>
        </p:txBody>
      </p:sp>
    </p:spTree>
    <p:extLst>
      <p:ext uri="{BB962C8B-B14F-4D97-AF65-F5344CB8AC3E}">
        <p14:creationId xmlns:p14="http://schemas.microsoft.com/office/powerpoint/2010/main" val="279906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solidFill>
                  <a:schemeClr val="tx1"/>
                </a:solidFill>
              </a:rPr>
              <a:t>Findings</a:t>
            </a:r>
          </a:p>
        </p:txBody>
      </p:sp>
      <p:grpSp>
        <p:nvGrpSpPr>
          <p:cNvPr id="40" name="Group 39"/>
          <p:cNvGrpSpPr/>
          <p:nvPr/>
        </p:nvGrpSpPr>
        <p:grpSpPr>
          <a:xfrm>
            <a:off x="335360" y="2337540"/>
            <a:ext cx="2175829" cy="2968383"/>
            <a:chOff x="-27606" y="1844824"/>
            <a:chExt cx="1631872" cy="2968383"/>
          </a:xfrm>
        </p:grpSpPr>
        <p:grpSp>
          <p:nvGrpSpPr>
            <p:cNvPr id="38" name="Group 37"/>
            <p:cNvGrpSpPr/>
            <p:nvPr/>
          </p:nvGrpSpPr>
          <p:grpSpPr>
            <a:xfrm>
              <a:off x="-27606" y="1844824"/>
              <a:ext cx="1631872" cy="1512168"/>
              <a:chOff x="-27606" y="1844824"/>
              <a:chExt cx="1631872" cy="1512168"/>
            </a:xfrm>
          </p:grpSpPr>
          <p:sp>
            <p:nvSpPr>
              <p:cNvPr id="22" name="Text Box 8342"/>
              <p:cNvSpPr txBox="1"/>
              <p:nvPr/>
            </p:nvSpPr>
            <p:spPr>
              <a:xfrm>
                <a:off x="-27606" y="1844824"/>
                <a:ext cx="1590928" cy="806896"/>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ZA" sz="2400" b="1" dirty="0">
                    <a:solidFill>
                      <a:schemeClr val="tx1"/>
                    </a:solidFill>
                    <a:effectLst/>
                    <a:ea typeface="Calibri"/>
                  </a:rPr>
                  <a:t>KNOWLEDGE MODALITY</a:t>
                </a:r>
                <a:endParaRPr lang="en-ZA" sz="2400" dirty="0">
                  <a:solidFill>
                    <a:schemeClr val="tx1"/>
                  </a:solidFill>
                  <a:effectLst/>
                  <a:latin typeface="Times New Roman"/>
                  <a:ea typeface="Calibri"/>
                </a:endParaRPr>
              </a:p>
            </p:txBody>
          </p:sp>
          <p:sp>
            <p:nvSpPr>
              <p:cNvPr id="23" name="Text Box 8346"/>
              <p:cNvSpPr txBox="1"/>
              <p:nvPr/>
            </p:nvSpPr>
            <p:spPr>
              <a:xfrm>
                <a:off x="13338" y="2847744"/>
                <a:ext cx="1590928" cy="50924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2400" b="1" dirty="0">
                    <a:solidFill>
                      <a:schemeClr val="tx1"/>
                    </a:solidFill>
                    <a:effectLst/>
                    <a:ea typeface="Calibri"/>
                  </a:rPr>
                  <a:t>Specialisation</a:t>
                </a:r>
                <a:endParaRPr lang="en-ZA" sz="2400" dirty="0">
                  <a:solidFill>
                    <a:schemeClr val="tx1"/>
                  </a:solidFill>
                  <a:effectLst/>
                  <a:latin typeface="Times New Roman"/>
                  <a:ea typeface="Calibri"/>
                </a:endParaRPr>
              </a:p>
            </p:txBody>
          </p:sp>
        </p:grpSp>
        <p:sp>
          <p:nvSpPr>
            <p:cNvPr id="26" name="Text Box 8346"/>
            <p:cNvSpPr txBox="1"/>
            <p:nvPr/>
          </p:nvSpPr>
          <p:spPr>
            <a:xfrm>
              <a:off x="106174" y="3565790"/>
              <a:ext cx="1440160" cy="527141"/>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2400" b="1" dirty="0">
                  <a:solidFill>
                    <a:schemeClr val="tx1"/>
                  </a:solidFill>
                  <a:effectLst/>
                  <a:ea typeface="Calibri"/>
                </a:rPr>
                <a:t>Idealisation</a:t>
              </a:r>
              <a:endParaRPr lang="en-ZA" sz="2400" dirty="0">
                <a:solidFill>
                  <a:schemeClr val="tx1"/>
                </a:solidFill>
                <a:effectLst/>
                <a:latin typeface="Times New Roman"/>
                <a:ea typeface="Calibri"/>
              </a:endParaRPr>
            </a:p>
          </p:txBody>
        </p:sp>
        <p:sp>
          <p:nvSpPr>
            <p:cNvPr id="27" name="Text Box 8346"/>
            <p:cNvSpPr txBox="1"/>
            <p:nvPr/>
          </p:nvSpPr>
          <p:spPr>
            <a:xfrm>
              <a:off x="123162" y="4336421"/>
              <a:ext cx="1440160" cy="476786"/>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2400" b="1" dirty="0">
                  <a:solidFill>
                    <a:schemeClr val="tx1"/>
                  </a:solidFill>
                  <a:effectLst/>
                  <a:ea typeface="Calibri"/>
                </a:rPr>
                <a:t>Normativity</a:t>
              </a:r>
              <a:endParaRPr lang="en-ZA" sz="2400" dirty="0">
                <a:solidFill>
                  <a:schemeClr val="tx1"/>
                </a:solidFill>
                <a:effectLst/>
                <a:latin typeface="Times New Roman"/>
                <a:ea typeface="Calibri"/>
              </a:endParaRPr>
            </a:p>
          </p:txBody>
        </p:sp>
      </p:grpSp>
      <p:grpSp>
        <p:nvGrpSpPr>
          <p:cNvPr id="41" name="Group 40"/>
          <p:cNvGrpSpPr/>
          <p:nvPr/>
        </p:nvGrpSpPr>
        <p:grpSpPr>
          <a:xfrm>
            <a:off x="2760588" y="2357117"/>
            <a:ext cx="1839958" cy="2948806"/>
            <a:chOff x="1791315" y="1901955"/>
            <a:chExt cx="1379969" cy="2115557"/>
          </a:xfrm>
        </p:grpSpPr>
        <p:sp>
          <p:nvSpPr>
            <p:cNvPr id="21" name="Text Box 65"/>
            <p:cNvSpPr txBox="1"/>
            <p:nvPr/>
          </p:nvSpPr>
          <p:spPr>
            <a:xfrm>
              <a:off x="1811787" y="3675448"/>
              <a:ext cx="1123876" cy="34206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2400" b="1" i="1" dirty="0">
                  <a:solidFill>
                    <a:schemeClr val="tx1"/>
                  </a:solidFill>
                  <a:effectLst/>
                  <a:ea typeface="Calibri"/>
                </a:rPr>
                <a:t>Incidental</a:t>
              </a:r>
              <a:endParaRPr lang="en-ZA" sz="2400" b="1" dirty="0">
                <a:solidFill>
                  <a:schemeClr val="tx1"/>
                </a:solidFill>
                <a:effectLst/>
                <a:latin typeface="Times New Roman"/>
                <a:ea typeface="Calibri"/>
              </a:endParaRPr>
            </a:p>
          </p:txBody>
        </p:sp>
        <p:sp>
          <p:nvSpPr>
            <p:cNvPr id="28" name="Text Box 8342"/>
            <p:cNvSpPr txBox="1"/>
            <p:nvPr/>
          </p:nvSpPr>
          <p:spPr>
            <a:xfrm>
              <a:off x="1844602" y="1901955"/>
              <a:ext cx="1089147" cy="399240"/>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ZA" sz="2400" b="1" dirty="0">
                  <a:solidFill>
                    <a:schemeClr val="tx1"/>
                  </a:solidFill>
                  <a:effectLst/>
                  <a:ea typeface="Calibri"/>
                </a:rPr>
                <a:t>MODE</a:t>
              </a:r>
              <a:endParaRPr lang="en-ZA" sz="2400" b="1" dirty="0">
                <a:solidFill>
                  <a:schemeClr val="tx1"/>
                </a:solidFill>
                <a:effectLst/>
                <a:latin typeface="Times New Roman"/>
                <a:ea typeface="Calibri"/>
              </a:endParaRPr>
            </a:p>
          </p:txBody>
        </p:sp>
        <p:sp>
          <p:nvSpPr>
            <p:cNvPr id="30" name="TextBox 29"/>
            <p:cNvSpPr txBox="1"/>
            <p:nvPr/>
          </p:nvSpPr>
          <p:spPr>
            <a:xfrm>
              <a:off x="1800846" y="2615162"/>
              <a:ext cx="1123876" cy="461665"/>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ZA" sz="2400" b="1" i="1" dirty="0">
                  <a:solidFill>
                    <a:schemeClr val="tx1"/>
                  </a:solidFill>
                </a:rPr>
                <a:t>Universals</a:t>
              </a:r>
            </a:p>
          </p:txBody>
        </p:sp>
        <p:sp>
          <p:nvSpPr>
            <p:cNvPr id="31" name="TextBox 30"/>
            <p:cNvSpPr txBox="1"/>
            <p:nvPr/>
          </p:nvSpPr>
          <p:spPr>
            <a:xfrm>
              <a:off x="1791315" y="3000067"/>
              <a:ext cx="1379969" cy="596181"/>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ZA" sz="2400" b="1" i="1" dirty="0">
                  <a:solidFill>
                    <a:schemeClr val="tx1"/>
                  </a:solidFill>
                </a:rPr>
                <a:t>Abstract theorisation</a:t>
              </a:r>
            </a:p>
          </p:txBody>
        </p:sp>
      </p:grpSp>
      <p:grpSp>
        <p:nvGrpSpPr>
          <p:cNvPr id="42" name="Group 41"/>
          <p:cNvGrpSpPr/>
          <p:nvPr/>
        </p:nvGrpSpPr>
        <p:grpSpPr>
          <a:xfrm>
            <a:off x="9739888" y="2337540"/>
            <a:ext cx="2270022" cy="2833655"/>
            <a:chOff x="7011244" y="1844824"/>
            <a:chExt cx="1341560" cy="2833655"/>
          </a:xfrm>
        </p:grpSpPr>
        <p:sp>
          <p:nvSpPr>
            <p:cNvPr id="29" name="Text Box 8342"/>
            <p:cNvSpPr txBox="1"/>
            <p:nvPr/>
          </p:nvSpPr>
          <p:spPr>
            <a:xfrm>
              <a:off x="7011244" y="1844824"/>
              <a:ext cx="1054419" cy="505786"/>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ZA" sz="2400" b="1" dirty="0">
                  <a:solidFill>
                    <a:schemeClr val="tx1"/>
                  </a:solidFill>
                  <a:effectLst/>
                  <a:ea typeface="Calibri"/>
                </a:rPr>
                <a:t>MODE</a:t>
              </a:r>
              <a:endParaRPr lang="en-ZA" sz="2400" b="1" dirty="0">
                <a:solidFill>
                  <a:schemeClr val="tx1"/>
                </a:solidFill>
                <a:effectLst/>
                <a:latin typeface="Times New Roman"/>
                <a:ea typeface="Calibri"/>
              </a:endParaRPr>
            </a:p>
          </p:txBody>
        </p:sp>
        <p:sp>
          <p:nvSpPr>
            <p:cNvPr id="32" name="TextBox 31"/>
            <p:cNvSpPr txBox="1"/>
            <p:nvPr/>
          </p:nvSpPr>
          <p:spPr>
            <a:xfrm>
              <a:off x="7011244" y="2685518"/>
              <a:ext cx="1123876" cy="461665"/>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ZA" sz="2400" b="1" i="1" dirty="0">
                  <a:solidFill>
                    <a:schemeClr val="tx1"/>
                  </a:solidFill>
                </a:rPr>
                <a:t>Particulars</a:t>
              </a:r>
            </a:p>
          </p:txBody>
        </p:sp>
        <p:sp>
          <p:nvSpPr>
            <p:cNvPr id="33" name="TextBox 32"/>
            <p:cNvSpPr txBox="1"/>
            <p:nvPr/>
          </p:nvSpPr>
          <p:spPr>
            <a:xfrm>
              <a:off x="7047755" y="3384882"/>
              <a:ext cx="1123876" cy="83099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ZA" sz="2400" b="1" i="1" dirty="0">
                  <a:solidFill>
                    <a:schemeClr val="tx1"/>
                  </a:solidFill>
                </a:rPr>
                <a:t>Physical </a:t>
              </a:r>
              <a:r>
                <a:rPr lang="en-ZA" sz="2400" b="1" i="1" dirty="0" err="1">
                  <a:solidFill>
                    <a:schemeClr val="tx1"/>
                  </a:solidFill>
                </a:rPr>
                <a:t>realisability</a:t>
              </a:r>
              <a:endParaRPr lang="en-ZA" sz="2400" b="1" i="1" dirty="0">
                <a:solidFill>
                  <a:schemeClr val="tx1"/>
                </a:solidFill>
              </a:endParaRPr>
            </a:p>
          </p:txBody>
        </p:sp>
        <p:sp>
          <p:nvSpPr>
            <p:cNvPr id="34" name="Text Box 65"/>
            <p:cNvSpPr txBox="1"/>
            <p:nvPr/>
          </p:nvSpPr>
          <p:spPr>
            <a:xfrm>
              <a:off x="7047754" y="4336415"/>
              <a:ext cx="1305050" cy="34206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2400" b="1" i="1" dirty="0">
                  <a:solidFill>
                    <a:schemeClr val="tx1"/>
                  </a:solidFill>
                  <a:effectLst/>
                  <a:ea typeface="Calibri"/>
                </a:rPr>
                <a:t>Constitutive</a:t>
              </a:r>
              <a:endParaRPr lang="en-ZA" sz="2400" b="1" dirty="0">
                <a:solidFill>
                  <a:schemeClr val="tx1"/>
                </a:solidFill>
                <a:effectLst/>
                <a:latin typeface="Times New Roman"/>
                <a:ea typeface="Calibri"/>
              </a:endParaRPr>
            </a:p>
          </p:txBody>
        </p:sp>
      </p:grpSp>
      <p:grpSp>
        <p:nvGrpSpPr>
          <p:cNvPr id="12" name="Group 11"/>
          <p:cNvGrpSpPr/>
          <p:nvPr/>
        </p:nvGrpSpPr>
        <p:grpSpPr>
          <a:xfrm>
            <a:off x="4545954" y="3820650"/>
            <a:ext cx="1075464" cy="1111597"/>
            <a:chOff x="3255445" y="3929879"/>
            <a:chExt cx="662949" cy="1223360"/>
          </a:xfrm>
        </p:grpSpPr>
        <p:sp>
          <p:nvSpPr>
            <p:cNvPr id="10" name="Text Box 67"/>
            <p:cNvSpPr txBox="1"/>
            <p:nvPr/>
          </p:nvSpPr>
          <p:spPr>
            <a:xfrm>
              <a:off x="3257123" y="3929879"/>
              <a:ext cx="661271" cy="519948"/>
            </a:xfrm>
            <a:prstGeom prst="rect">
              <a:avLst/>
            </a:prstGeom>
            <a:noFill/>
            <a:ln w="6350">
              <a:solidFill>
                <a:srgbClr val="C0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2000" b="1" dirty="0">
                  <a:solidFill>
                    <a:srgbClr val="C00000"/>
                  </a:solidFill>
                  <a:effectLst/>
                  <a:ea typeface="Calibri"/>
                </a:rPr>
                <a:t>PHY</a:t>
              </a:r>
              <a:endParaRPr lang="en-ZA" sz="2000" b="1" dirty="0">
                <a:solidFill>
                  <a:srgbClr val="C00000"/>
                </a:solidFill>
                <a:effectLst/>
                <a:latin typeface="Times New Roman"/>
                <a:ea typeface="Calibri"/>
              </a:endParaRPr>
            </a:p>
          </p:txBody>
        </p:sp>
        <p:sp>
          <p:nvSpPr>
            <p:cNvPr id="35" name="Text Box 67"/>
            <p:cNvSpPr txBox="1"/>
            <p:nvPr/>
          </p:nvSpPr>
          <p:spPr>
            <a:xfrm>
              <a:off x="3255445" y="4660961"/>
              <a:ext cx="661271" cy="492278"/>
            </a:xfrm>
            <a:prstGeom prst="rect">
              <a:avLst/>
            </a:prstGeom>
            <a:noFill/>
            <a:ln w="6350">
              <a:solidFill>
                <a:srgbClr val="C0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2000" b="1" dirty="0">
                  <a:solidFill>
                    <a:srgbClr val="C00000"/>
                  </a:solidFill>
                  <a:effectLst/>
                  <a:ea typeface="Calibri"/>
                </a:rPr>
                <a:t>CHE</a:t>
              </a:r>
              <a:endParaRPr lang="en-ZA" sz="2000" b="1" dirty="0">
                <a:solidFill>
                  <a:srgbClr val="C00000"/>
                </a:solidFill>
                <a:effectLst/>
                <a:latin typeface="Times New Roman"/>
                <a:ea typeface="Calibri"/>
              </a:endParaRPr>
            </a:p>
          </p:txBody>
        </p:sp>
      </p:grpSp>
      <p:sp>
        <p:nvSpPr>
          <p:cNvPr id="36" name="Text Box 67"/>
          <p:cNvSpPr txBox="1"/>
          <p:nvPr/>
        </p:nvSpPr>
        <p:spPr>
          <a:xfrm>
            <a:off x="7410677" y="3820650"/>
            <a:ext cx="881695" cy="472446"/>
          </a:xfrm>
          <a:prstGeom prst="rect">
            <a:avLst/>
          </a:prstGeom>
          <a:noFill/>
          <a:ln w="6350">
            <a:solidFill>
              <a:srgbClr val="C0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2000" b="1" dirty="0">
                <a:solidFill>
                  <a:srgbClr val="C00000"/>
                </a:solidFill>
                <a:effectLst/>
                <a:ea typeface="Calibri"/>
              </a:rPr>
              <a:t>CEng</a:t>
            </a:r>
            <a:endParaRPr lang="en-ZA" sz="2000" b="1" dirty="0">
              <a:solidFill>
                <a:srgbClr val="C00000"/>
              </a:solidFill>
              <a:effectLst/>
              <a:latin typeface="Times New Roman"/>
              <a:ea typeface="Calibri"/>
            </a:endParaRPr>
          </a:p>
        </p:txBody>
      </p:sp>
      <p:sp>
        <p:nvSpPr>
          <p:cNvPr id="37" name="Text Box 67"/>
          <p:cNvSpPr txBox="1"/>
          <p:nvPr/>
        </p:nvSpPr>
        <p:spPr>
          <a:xfrm>
            <a:off x="8688289" y="3820650"/>
            <a:ext cx="963463" cy="472446"/>
          </a:xfrm>
          <a:prstGeom prst="rect">
            <a:avLst/>
          </a:prstGeom>
          <a:noFill/>
          <a:ln w="6350">
            <a:solidFill>
              <a:srgbClr val="C0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ZA" sz="2000" b="1" dirty="0">
                <a:solidFill>
                  <a:srgbClr val="C00000"/>
                </a:solidFill>
                <a:effectLst/>
                <a:ea typeface="Calibri"/>
              </a:rPr>
              <a:t>MEng</a:t>
            </a:r>
            <a:endParaRPr lang="en-ZA" sz="2000" b="1" dirty="0">
              <a:solidFill>
                <a:srgbClr val="C00000"/>
              </a:solidFill>
              <a:effectLst/>
              <a:latin typeface="Times New Roman"/>
              <a:ea typeface="Calibri"/>
            </a:endParaRPr>
          </a:p>
        </p:txBody>
      </p:sp>
      <p:sp>
        <p:nvSpPr>
          <p:cNvPr id="3" name="TextBox 2"/>
          <p:cNvSpPr txBox="1"/>
          <p:nvPr/>
        </p:nvSpPr>
        <p:spPr>
          <a:xfrm>
            <a:off x="707527" y="1472560"/>
            <a:ext cx="7788740" cy="523220"/>
          </a:xfrm>
          <a:prstGeom prst="rect">
            <a:avLst/>
          </a:prstGeom>
          <a:noFill/>
        </p:spPr>
        <p:txBody>
          <a:bodyPr wrap="square" rtlCol="0">
            <a:spAutoFit/>
          </a:bodyPr>
          <a:lstStyle/>
          <a:p>
            <a:r>
              <a:rPr lang="en-ZA" sz="2800" b="1" dirty="0"/>
              <a:t>Disciplinary knowledge differences and similarities</a:t>
            </a:r>
          </a:p>
        </p:txBody>
      </p:sp>
      <p:sp>
        <p:nvSpPr>
          <p:cNvPr id="4" name="TextBox 3"/>
          <p:cNvSpPr txBox="1"/>
          <p:nvPr/>
        </p:nvSpPr>
        <p:spPr>
          <a:xfrm>
            <a:off x="995560" y="5845334"/>
            <a:ext cx="3482154" cy="400110"/>
          </a:xfrm>
          <a:prstGeom prst="rect">
            <a:avLst/>
          </a:prstGeom>
          <a:noFill/>
        </p:spPr>
        <p:txBody>
          <a:bodyPr wrap="square" rtlCol="0">
            <a:spAutoFit/>
          </a:bodyPr>
          <a:lstStyle/>
          <a:p>
            <a:r>
              <a:rPr lang="en-ZA" sz="2000" b="1" dirty="0"/>
              <a:t>Influence of Field of Practice</a:t>
            </a:r>
          </a:p>
        </p:txBody>
      </p:sp>
      <p:cxnSp>
        <p:nvCxnSpPr>
          <p:cNvPr id="11" name="Straight Arrow Connector 10"/>
          <p:cNvCxnSpPr/>
          <p:nvPr/>
        </p:nvCxnSpPr>
        <p:spPr>
          <a:xfrm>
            <a:off x="4537734" y="3518990"/>
            <a:ext cx="5110661" cy="16263"/>
          </a:xfrm>
          <a:prstGeom prst="straightConnector1">
            <a:avLst/>
          </a:prstGeom>
          <a:ln w="571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491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5750</TotalTime>
  <Words>3016</Words>
  <Application>Microsoft Office PowerPoint</Application>
  <PresentationFormat>Widescreen</PresentationFormat>
  <Paragraphs>220</Paragraphs>
  <Slides>12</Slides>
  <Notes>6</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The potential of disciplinary (curriculum) knowledge for identity formation</vt:lpstr>
      <vt:lpstr>The context</vt:lpstr>
      <vt:lpstr>The nature of engineering science knowledge: the study</vt:lpstr>
      <vt:lpstr>Differences between science and engineering….</vt:lpstr>
      <vt:lpstr>Theoretical concepts from the philosophy of science and engineering</vt:lpstr>
      <vt:lpstr>PowerPoint Presentation</vt:lpstr>
      <vt:lpstr>PowerPoint Presentation</vt:lpstr>
      <vt:lpstr>Entropy</vt:lpstr>
      <vt:lpstr>Findings</vt:lpstr>
      <vt:lpstr>The Project: a longitudinal case study</vt:lpstr>
      <vt:lpstr>Some early findings: developing a specialised disposition…</vt:lpstr>
      <vt:lpstr>Some early findings: developing a specialised disposition…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Reneé Smit</cp:lastModifiedBy>
  <cp:revision>70</cp:revision>
  <dcterms:created xsi:type="dcterms:W3CDTF">2016-05-20T14:30:39Z</dcterms:created>
  <dcterms:modified xsi:type="dcterms:W3CDTF">2017-12-15T16:39:10Z</dcterms:modified>
</cp:coreProperties>
</file>