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2" r:id="rId3"/>
    <p:sldId id="257" r:id="rId4"/>
    <p:sldId id="258" r:id="rId5"/>
    <p:sldId id="281" r:id="rId6"/>
    <p:sldId id="285" r:id="rId7"/>
    <p:sldId id="312" r:id="rId8"/>
    <p:sldId id="333" r:id="rId9"/>
    <p:sldId id="335" r:id="rId10"/>
    <p:sldId id="334" r:id="rId11"/>
    <p:sldId id="321" r:id="rId12"/>
    <p:sldId id="332" r:id="rId13"/>
    <p:sldId id="326" r:id="rId14"/>
    <p:sldId id="331" r:id="rId15"/>
    <p:sldId id="328" r:id="rId16"/>
    <p:sldId id="33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DD2E97-BE6A-4D3A-AC93-E3E7E20C0680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79ACA89-84E0-451E-94C3-891BB6A5B0CD}">
      <dgm:prSet phldrT="[Text]"/>
      <dgm:spPr/>
      <dgm:t>
        <a:bodyPr/>
        <a:lstStyle/>
        <a:p>
          <a:r>
            <a:rPr lang="en-GB" dirty="0" smtClean="0"/>
            <a:t>Knowledge economy</a:t>
          </a:r>
          <a:endParaRPr lang="en-GB" dirty="0"/>
        </a:p>
      </dgm:t>
    </dgm:pt>
    <dgm:pt modelId="{4AD48816-56A5-4893-A094-B7D7765077C9}" type="parTrans" cxnId="{D6A7E59D-C55B-4ED0-963A-AEA542F7ECDC}">
      <dgm:prSet/>
      <dgm:spPr/>
      <dgm:t>
        <a:bodyPr/>
        <a:lstStyle/>
        <a:p>
          <a:endParaRPr lang="en-GB"/>
        </a:p>
      </dgm:t>
    </dgm:pt>
    <dgm:pt modelId="{10F5C24B-990D-4568-8FC2-2A2E663A0877}" type="sibTrans" cxnId="{D6A7E59D-C55B-4ED0-963A-AEA542F7ECDC}">
      <dgm:prSet/>
      <dgm:spPr/>
      <dgm:t>
        <a:bodyPr/>
        <a:lstStyle/>
        <a:p>
          <a:endParaRPr lang="en-GB"/>
        </a:p>
      </dgm:t>
    </dgm:pt>
    <dgm:pt modelId="{FD00B278-3B2F-42F0-9230-58C0B7804427}">
      <dgm:prSet phldrT="[Text]"/>
      <dgm:spPr/>
      <dgm:t>
        <a:bodyPr/>
        <a:lstStyle/>
        <a:p>
          <a:r>
            <a:rPr lang="en-GB" dirty="0" smtClean="0"/>
            <a:t>Neo-liberalism</a:t>
          </a:r>
          <a:endParaRPr lang="en-GB" dirty="0"/>
        </a:p>
      </dgm:t>
    </dgm:pt>
    <dgm:pt modelId="{41EEAC6A-EAA1-426A-BD86-BA931AF7197E}" type="parTrans" cxnId="{DC1F8FC8-4750-4A74-82F7-61733B438F17}">
      <dgm:prSet/>
      <dgm:spPr/>
      <dgm:t>
        <a:bodyPr/>
        <a:lstStyle/>
        <a:p>
          <a:endParaRPr lang="en-GB"/>
        </a:p>
      </dgm:t>
    </dgm:pt>
    <dgm:pt modelId="{968C24BD-E39C-48F0-8689-C83131FADD75}" type="sibTrans" cxnId="{DC1F8FC8-4750-4A74-82F7-61733B438F17}">
      <dgm:prSet/>
      <dgm:spPr/>
      <dgm:t>
        <a:bodyPr/>
        <a:lstStyle/>
        <a:p>
          <a:endParaRPr lang="en-GB"/>
        </a:p>
      </dgm:t>
    </dgm:pt>
    <dgm:pt modelId="{EF2DDE3B-2BBC-419D-9B57-4DA59B594537}">
      <dgm:prSet phldrT="[Text]" custT="1"/>
      <dgm:spPr/>
      <dgm:t>
        <a:bodyPr/>
        <a:lstStyle/>
        <a:p>
          <a:r>
            <a:rPr lang="en-GB" sz="2000" dirty="0" smtClean="0"/>
            <a:t>Human capital theory</a:t>
          </a:r>
          <a:endParaRPr lang="en-GB" sz="2000" dirty="0"/>
        </a:p>
      </dgm:t>
    </dgm:pt>
    <dgm:pt modelId="{024A061C-351E-4543-B379-0CF4870C3583}" type="parTrans" cxnId="{AD595BB4-533B-4090-A428-A07F69AFFFE7}">
      <dgm:prSet/>
      <dgm:spPr/>
      <dgm:t>
        <a:bodyPr/>
        <a:lstStyle/>
        <a:p>
          <a:endParaRPr lang="en-GB"/>
        </a:p>
      </dgm:t>
    </dgm:pt>
    <dgm:pt modelId="{40EBE3A6-4140-49F0-8B37-D655A77DE469}" type="sibTrans" cxnId="{AD595BB4-533B-4090-A428-A07F69AFFFE7}">
      <dgm:prSet/>
      <dgm:spPr/>
      <dgm:t>
        <a:bodyPr/>
        <a:lstStyle/>
        <a:p>
          <a:endParaRPr lang="en-GB"/>
        </a:p>
      </dgm:t>
    </dgm:pt>
    <dgm:pt modelId="{52E16AB4-FDEA-4082-AC6D-F4FD5B04084C}" type="pres">
      <dgm:prSet presAssocID="{FDDD2E97-BE6A-4D3A-AC93-E3E7E20C0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E81CA5D-2299-4274-B41A-6AB151A54C41}" type="pres">
      <dgm:prSet presAssocID="{A79ACA89-84E0-451E-94C3-891BB6A5B0C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D66B09-28DA-4005-881D-1EEF29612722}" type="pres">
      <dgm:prSet presAssocID="{A79ACA89-84E0-451E-94C3-891BB6A5B0CD}" presName="gear1srcNode" presStyleLbl="node1" presStyleIdx="0" presStyleCnt="3"/>
      <dgm:spPr/>
      <dgm:t>
        <a:bodyPr/>
        <a:lstStyle/>
        <a:p>
          <a:endParaRPr lang="en-GB"/>
        </a:p>
      </dgm:t>
    </dgm:pt>
    <dgm:pt modelId="{7009B536-9448-4880-B8D8-0E7F52E541F7}" type="pres">
      <dgm:prSet presAssocID="{A79ACA89-84E0-451E-94C3-891BB6A5B0CD}" presName="gear1dstNode" presStyleLbl="node1" presStyleIdx="0" presStyleCnt="3"/>
      <dgm:spPr/>
      <dgm:t>
        <a:bodyPr/>
        <a:lstStyle/>
        <a:p>
          <a:endParaRPr lang="en-GB"/>
        </a:p>
      </dgm:t>
    </dgm:pt>
    <dgm:pt modelId="{200F9F37-7E82-40F8-9E31-0E1A309F98A6}" type="pres">
      <dgm:prSet presAssocID="{FD00B278-3B2F-42F0-9230-58C0B7804427}" presName="gear2" presStyleLbl="node1" presStyleIdx="1" presStyleCnt="3" custScaleX="107029" custScaleY="10956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FD5872-D2FE-4B30-9BA7-E0BDAF00BE99}" type="pres">
      <dgm:prSet presAssocID="{FD00B278-3B2F-42F0-9230-58C0B7804427}" presName="gear2srcNode" presStyleLbl="node1" presStyleIdx="1" presStyleCnt="3"/>
      <dgm:spPr/>
      <dgm:t>
        <a:bodyPr/>
        <a:lstStyle/>
        <a:p>
          <a:endParaRPr lang="en-GB"/>
        </a:p>
      </dgm:t>
    </dgm:pt>
    <dgm:pt modelId="{954D19FD-1705-405D-AC50-E91EA3F4CF7E}" type="pres">
      <dgm:prSet presAssocID="{FD00B278-3B2F-42F0-9230-58C0B7804427}" presName="gear2dstNode" presStyleLbl="node1" presStyleIdx="1" presStyleCnt="3"/>
      <dgm:spPr/>
      <dgm:t>
        <a:bodyPr/>
        <a:lstStyle/>
        <a:p>
          <a:endParaRPr lang="en-GB"/>
        </a:p>
      </dgm:t>
    </dgm:pt>
    <dgm:pt modelId="{A7E40C51-2AD2-4E0D-834B-0A974F2A7461}" type="pres">
      <dgm:prSet presAssocID="{EF2DDE3B-2BBC-419D-9B57-4DA59B594537}" presName="gear3" presStyleLbl="node1" presStyleIdx="2" presStyleCnt="3"/>
      <dgm:spPr/>
      <dgm:t>
        <a:bodyPr/>
        <a:lstStyle/>
        <a:p>
          <a:endParaRPr lang="en-GB"/>
        </a:p>
      </dgm:t>
    </dgm:pt>
    <dgm:pt modelId="{47CA2E3D-6CFD-41E4-BEBF-6C6B33325ED2}" type="pres">
      <dgm:prSet presAssocID="{EF2DDE3B-2BBC-419D-9B57-4DA59B59453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4AF6C2-8E61-4D61-93D2-B4DA90968242}" type="pres">
      <dgm:prSet presAssocID="{EF2DDE3B-2BBC-419D-9B57-4DA59B594537}" presName="gear3srcNode" presStyleLbl="node1" presStyleIdx="2" presStyleCnt="3"/>
      <dgm:spPr/>
      <dgm:t>
        <a:bodyPr/>
        <a:lstStyle/>
        <a:p>
          <a:endParaRPr lang="en-GB"/>
        </a:p>
      </dgm:t>
    </dgm:pt>
    <dgm:pt modelId="{4EDF20B3-2A9A-410E-86FE-AE40B5A8F228}" type="pres">
      <dgm:prSet presAssocID="{EF2DDE3B-2BBC-419D-9B57-4DA59B594537}" presName="gear3dstNode" presStyleLbl="node1" presStyleIdx="2" presStyleCnt="3"/>
      <dgm:spPr/>
      <dgm:t>
        <a:bodyPr/>
        <a:lstStyle/>
        <a:p>
          <a:endParaRPr lang="en-GB"/>
        </a:p>
      </dgm:t>
    </dgm:pt>
    <dgm:pt modelId="{335899C2-7C5F-45A1-AA60-59E1B39FB278}" type="pres">
      <dgm:prSet presAssocID="{10F5C24B-990D-4568-8FC2-2A2E663A0877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65A5C8E7-534B-4BDB-B1C4-BF63FC7B6F8A}" type="pres">
      <dgm:prSet presAssocID="{968C24BD-E39C-48F0-8689-C83131FADD75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03C122A6-9A8D-4820-B18E-F8A5900199CE}" type="pres">
      <dgm:prSet presAssocID="{40EBE3A6-4140-49F0-8B37-D655A77DE469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1F1658F-5220-4FEB-8D6B-A4B420A5F703}" type="presOf" srcId="{A79ACA89-84E0-451E-94C3-891BB6A5B0CD}" destId="{7009B536-9448-4880-B8D8-0E7F52E541F7}" srcOrd="2" destOrd="0" presId="urn:microsoft.com/office/officeart/2005/8/layout/gear1"/>
    <dgm:cxn modelId="{5EB0BFAD-B391-4104-BBE7-CAB4691FCE3F}" type="presOf" srcId="{EF2DDE3B-2BBC-419D-9B57-4DA59B594537}" destId="{47CA2E3D-6CFD-41E4-BEBF-6C6B33325ED2}" srcOrd="1" destOrd="0" presId="urn:microsoft.com/office/officeart/2005/8/layout/gear1"/>
    <dgm:cxn modelId="{AD595BB4-533B-4090-A428-A07F69AFFFE7}" srcId="{FDDD2E97-BE6A-4D3A-AC93-E3E7E20C0680}" destId="{EF2DDE3B-2BBC-419D-9B57-4DA59B594537}" srcOrd="2" destOrd="0" parTransId="{024A061C-351E-4543-B379-0CF4870C3583}" sibTransId="{40EBE3A6-4140-49F0-8B37-D655A77DE469}"/>
    <dgm:cxn modelId="{60589BAC-AF9A-41C0-AD89-72D0B646F6C7}" type="presOf" srcId="{968C24BD-E39C-48F0-8689-C83131FADD75}" destId="{65A5C8E7-534B-4BDB-B1C4-BF63FC7B6F8A}" srcOrd="0" destOrd="0" presId="urn:microsoft.com/office/officeart/2005/8/layout/gear1"/>
    <dgm:cxn modelId="{CB3598AD-6211-45F9-B662-536B0661C5DC}" type="presOf" srcId="{40EBE3A6-4140-49F0-8B37-D655A77DE469}" destId="{03C122A6-9A8D-4820-B18E-F8A5900199CE}" srcOrd="0" destOrd="0" presId="urn:microsoft.com/office/officeart/2005/8/layout/gear1"/>
    <dgm:cxn modelId="{E9E8C90C-199B-431C-AC2F-88D39E30565A}" type="presOf" srcId="{EF2DDE3B-2BBC-419D-9B57-4DA59B594537}" destId="{904AF6C2-8E61-4D61-93D2-B4DA90968242}" srcOrd="2" destOrd="0" presId="urn:microsoft.com/office/officeart/2005/8/layout/gear1"/>
    <dgm:cxn modelId="{56A0C615-7F1B-4C5E-9E42-43B0C7E9945B}" type="presOf" srcId="{FD00B278-3B2F-42F0-9230-58C0B7804427}" destId="{954D19FD-1705-405D-AC50-E91EA3F4CF7E}" srcOrd="2" destOrd="0" presId="urn:microsoft.com/office/officeart/2005/8/layout/gear1"/>
    <dgm:cxn modelId="{BF2518EC-E662-42C0-B323-BC5788037809}" type="presOf" srcId="{A79ACA89-84E0-451E-94C3-891BB6A5B0CD}" destId="{3E81CA5D-2299-4274-B41A-6AB151A54C41}" srcOrd="0" destOrd="0" presId="urn:microsoft.com/office/officeart/2005/8/layout/gear1"/>
    <dgm:cxn modelId="{23316B0D-087A-4C71-8886-4E73086A2309}" type="presOf" srcId="{EF2DDE3B-2BBC-419D-9B57-4DA59B594537}" destId="{4EDF20B3-2A9A-410E-86FE-AE40B5A8F228}" srcOrd="3" destOrd="0" presId="urn:microsoft.com/office/officeart/2005/8/layout/gear1"/>
    <dgm:cxn modelId="{F9B42806-8D97-41FC-9127-000EBFD8EDC0}" type="presOf" srcId="{10F5C24B-990D-4568-8FC2-2A2E663A0877}" destId="{335899C2-7C5F-45A1-AA60-59E1B39FB278}" srcOrd="0" destOrd="0" presId="urn:microsoft.com/office/officeart/2005/8/layout/gear1"/>
    <dgm:cxn modelId="{D6A7E59D-C55B-4ED0-963A-AEA542F7ECDC}" srcId="{FDDD2E97-BE6A-4D3A-AC93-E3E7E20C0680}" destId="{A79ACA89-84E0-451E-94C3-891BB6A5B0CD}" srcOrd="0" destOrd="0" parTransId="{4AD48816-56A5-4893-A094-B7D7765077C9}" sibTransId="{10F5C24B-990D-4568-8FC2-2A2E663A0877}"/>
    <dgm:cxn modelId="{C258F0A3-3534-40A0-94E4-33D50628F963}" type="presOf" srcId="{A79ACA89-84E0-451E-94C3-891BB6A5B0CD}" destId="{C5D66B09-28DA-4005-881D-1EEF29612722}" srcOrd="1" destOrd="0" presId="urn:microsoft.com/office/officeart/2005/8/layout/gear1"/>
    <dgm:cxn modelId="{20ED0DB9-22F5-424F-AE9E-558A9A63D463}" type="presOf" srcId="{FDDD2E97-BE6A-4D3A-AC93-E3E7E20C0680}" destId="{52E16AB4-FDEA-4082-AC6D-F4FD5B04084C}" srcOrd="0" destOrd="0" presId="urn:microsoft.com/office/officeart/2005/8/layout/gear1"/>
    <dgm:cxn modelId="{683ECE83-DF77-4728-A62E-E8C6BF39CD38}" type="presOf" srcId="{FD00B278-3B2F-42F0-9230-58C0B7804427}" destId="{20FD5872-D2FE-4B30-9BA7-E0BDAF00BE99}" srcOrd="1" destOrd="0" presId="urn:microsoft.com/office/officeart/2005/8/layout/gear1"/>
    <dgm:cxn modelId="{559CA9AF-7340-4AFB-A723-5C23D8AA1E13}" type="presOf" srcId="{FD00B278-3B2F-42F0-9230-58C0B7804427}" destId="{200F9F37-7E82-40F8-9E31-0E1A309F98A6}" srcOrd="0" destOrd="0" presId="urn:microsoft.com/office/officeart/2005/8/layout/gear1"/>
    <dgm:cxn modelId="{8F7B6D08-58EC-4A19-9267-B9923E8F091A}" type="presOf" srcId="{EF2DDE3B-2BBC-419D-9B57-4DA59B594537}" destId="{A7E40C51-2AD2-4E0D-834B-0A974F2A7461}" srcOrd="0" destOrd="0" presId="urn:microsoft.com/office/officeart/2005/8/layout/gear1"/>
    <dgm:cxn modelId="{DC1F8FC8-4750-4A74-82F7-61733B438F17}" srcId="{FDDD2E97-BE6A-4D3A-AC93-E3E7E20C0680}" destId="{FD00B278-3B2F-42F0-9230-58C0B7804427}" srcOrd="1" destOrd="0" parTransId="{41EEAC6A-EAA1-426A-BD86-BA931AF7197E}" sibTransId="{968C24BD-E39C-48F0-8689-C83131FADD75}"/>
    <dgm:cxn modelId="{FF296A2E-8713-4C48-8407-1429E96A36F5}" type="presParOf" srcId="{52E16AB4-FDEA-4082-AC6D-F4FD5B04084C}" destId="{3E81CA5D-2299-4274-B41A-6AB151A54C41}" srcOrd="0" destOrd="0" presId="urn:microsoft.com/office/officeart/2005/8/layout/gear1"/>
    <dgm:cxn modelId="{6FFCE485-1EA9-4C3C-A280-4CE2ED317C62}" type="presParOf" srcId="{52E16AB4-FDEA-4082-AC6D-F4FD5B04084C}" destId="{C5D66B09-28DA-4005-881D-1EEF29612722}" srcOrd="1" destOrd="0" presId="urn:microsoft.com/office/officeart/2005/8/layout/gear1"/>
    <dgm:cxn modelId="{8168C2DC-DE85-4D47-BA0C-FE2440C88C36}" type="presParOf" srcId="{52E16AB4-FDEA-4082-AC6D-F4FD5B04084C}" destId="{7009B536-9448-4880-B8D8-0E7F52E541F7}" srcOrd="2" destOrd="0" presId="urn:microsoft.com/office/officeart/2005/8/layout/gear1"/>
    <dgm:cxn modelId="{F507EFDF-A424-4B77-8526-BA613294D196}" type="presParOf" srcId="{52E16AB4-FDEA-4082-AC6D-F4FD5B04084C}" destId="{200F9F37-7E82-40F8-9E31-0E1A309F98A6}" srcOrd="3" destOrd="0" presId="urn:microsoft.com/office/officeart/2005/8/layout/gear1"/>
    <dgm:cxn modelId="{350B286E-3228-4062-8EA5-B9C9FCACCC76}" type="presParOf" srcId="{52E16AB4-FDEA-4082-AC6D-F4FD5B04084C}" destId="{20FD5872-D2FE-4B30-9BA7-E0BDAF00BE99}" srcOrd="4" destOrd="0" presId="urn:microsoft.com/office/officeart/2005/8/layout/gear1"/>
    <dgm:cxn modelId="{B9457131-1509-4A73-B431-4815C073BEF8}" type="presParOf" srcId="{52E16AB4-FDEA-4082-AC6D-F4FD5B04084C}" destId="{954D19FD-1705-405D-AC50-E91EA3F4CF7E}" srcOrd="5" destOrd="0" presId="urn:microsoft.com/office/officeart/2005/8/layout/gear1"/>
    <dgm:cxn modelId="{D3E03BDF-C356-4915-B3F2-91DD89833182}" type="presParOf" srcId="{52E16AB4-FDEA-4082-AC6D-F4FD5B04084C}" destId="{A7E40C51-2AD2-4E0D-834B-0A974F2A7461}" srcOrd="6" destOrd="0" presId="urn:microsoft.com/office/officeart/2005/8/layout/gear1"/>
    <dgm:cxn modelId="{A5D6E434-DA62-4FE0-B583-95325201648D}" type="presParOf" srcId="{52E16AB4-FDEA-4082-AC6D-F4FD5B04084C}" destId="{47CA2E3D-6CFD-41E4-BEBF-6C6B33325ED2}" srcOrd="7" destOrd="0" presId="urn:microsoft.com/office/officeart/2005/8/layout/gear1"/>
    <dgm:cxn modelId="{F434FB3D-CC96-427E-96B4-FA1FC619D513}" type="presParOf" srcId="{52E16AB4-FDEA-4082-AC6D-F4FD5B04084C}" destId="{904AF6C2-8E61-4D61-93D2-B4DA90968242}" srcOrd="8" destOrd="0" presId="urn:microsoft.com/office/officeart/2005/8/layout/gear1"/>
    <dgm:cxn modelId="{48A1AACA-0B14-4210-9395-0E6B209D805A}" type="presParOf" srcId="{52E16AB4-FDEA-4082-AC6D-F4FD5B04084C}" destId="{4EDF20B3-2A9A-410E-86FE-AE40B5A8F228}" srcOrd="9" destOrd="0" presId="urn:microsoft.com/office/officeart/2005/8/layout/gear1"/>
    <dgm:cxn modelId="{F7ABDF16-EC67-44B1-868D-F55B9DDF41EF}" type="presParOf" srcId="{52E16AB4-FDEA-4082-AC6D-F4FD5B04084C}" destId="{335899C2-7C5F-45A1-AA60-59E1B39FB278}" srcOrd="10" destOrd="0" presId="urn:microsoft.com/office/officeart/2005/8/layout/gear1"/>
    <dgm:cxn modelId="{2B5A9A28-136D-4345-9F54-A5956B3B4772}" type="presParOf" srcId="{52E16AB4-FDEA-4082-AC6D-F4FD5B04084C}" destId="{65A5C8E7-534B-4BDB-B1C4-BF63FC7B6F8A}" srcOrd="11" destOrd="0" presId="urn:microsoft.com/office/officeart/2005/8/layout/gear1"/>
    <dgm:cxn modelId="{FFB21D73-0516-4E86-8F85-1DE2EB0FDE18}" type="presParOf" srcId="{52E16AB4-FDEA-4082-AC6D-F4FD5B04084C}" destId="{03C122A6-9A8D-4820-B18E-F8A5900199C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48E856-A265-4885-BE33-E72EC4DE23F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617F40F-9B16-440A-B1D8-E036F9690EA7}">
      <dgm:prSet phldrT="[Text]"/>
      <dgm:spPr/>
      <dgm:t>
        <a:bodyPr/>
        <a:lstStyle/>
        <a:p>
          <a:r>
            <a:rPr lang="en-GB" dirty="0" smtClean="0"/>
            <a:t>Supranational organisations</a:t>
          </a:r>
          <a:endParaRPr lang="en-GB" dirty="0"/>
        </a:p>
      </dgm:t>
    </dgm:pt>
    <dgm:pt modelId="{7F33BD31-CF72-48A3-8BC3-972A52138986}" type="parTrans" cxnId="{2CB87188-9D34-4EF3-8300-DF0F676181FB}">
      <dgm:prSet/>
      <dgm:spPr/>
      <dgm:t>
        <a:bodyPr/>
        <a:lstStyle/>
        <a:p>
          <a:endParaRPr lang="en-GB"/>
        </a:p>
      </dgm:t>
    </dgm:pt>
    <dgm:pt modelId="{912D21E3-716F-4B32-9027-196DADC2868C}" type="sibTrans" cxnId="{2CB87188-9D34-4EF3-8300-DF0F676181FB}">
      <dgm:prSet/>
      <dgm:spPr/>
      <dgm:t>
        <a:bodyPr/>
        <a:lstStyle/>
        <a:p>
          <a:endParaRPr lang="en-GB"/>
        </a:p>
      </dgm:t>
    </dgm:pt>
    <dgm:pt modelId="{F1E63B68-A3F2-4257-86A2-67983CA703AD}">
      <dgm:prSet phldrT="[Text]"/>
      <dgm:spPr/>
      <dgm:t>
        <a:bodyPr/>
        <a:lstStyle/>
        <a:p>
          <a:r>
            <a:rPr lang="en-GB" dirty="0" smtClean="0"/>
            <a:t>National governments</a:t>
          </a:r>
          <a:endParaRPr lang="en-GB" dirty="0"/>
        </a:p>
      </dgm:t>
    </dgm:pt>
    <dgm:pt modelId="{81A444B1-CCA3-40E1-9EBC-BE632CEEA2B6}" type="parTrans" cxnId="{9DA1BC7A-864E-4B1C-B78C-2E26EC4CF65C}">
      <dgm:prSet/>
      <dgm:spPr/>
      <dgm:t>
        <a:bodyPr/>
        <a:lstStyle/>
        <a:p>
          <a:endParaRPr lang="en-GB"/>
        </a:p>
      </dgm:t>
    </dgm:pt>
    <dgm:pt modelId="{159FB636-CAA3-4886-A7BA-A6AB3781A883}" type="sibTrans" cxnId="{9DA1BC7A-864E-4B1C-B78C-2E26EC4CF65C}">
      <dgm:prSet/>
      <dgm:spPr/>
      <dgm:t>
        <a:bodyPr/>
        <a:lstStyle/>
        <a:p>
          <a:endParaRPr lang="en-GB"/>
        </a:p>
      </dgm:t>
    </dgm:pt>
    <dgm:pt modelId="{4B3470C5-8BA9-4EF1-B65A-C811879953B0}">
      <dgm:prSet phldrT="[Text]"/>
      <dgm:spPr/>
      <dgm:t>
        <a:bodyPr/>
        <a:lstStyle/>
        <a:p>
          <a:r>
            <a:rPr lang="en-GB" dirty="0" smtClean="0"/>
            <a:t>Institutions</a:t>
          </a:r>
          <a:endParaRPr lang="en-GB" dirty="0"/>
        </a:p>
      </dgm:t>
    </dgm:pt>
    <dgm:pt modelId="{8D02FF3C-2CB4-4377-8F64-12D54BD0FBD0}" type="parTrans" cxnId="{E594182D-AB51-46CE-8D54-9119DE939DB7}">
      <dgm:prSet/>
      <dgm:spPr/>
      <dgm:t>
        <a:bodyPr/>
        <a:lstStyle/>
        <a:p>
          <a:endParaRPr lang="en-GB"/>
        </a:p>
      </dgm:t>
    </dgm:pt>
    <dgm:pt modelId="{2E780CF3-07AC-4BBA-A5F8-CC8CB80417DF}" type="sibTrans" cxnId="{E594182D-AB51-46CE-8D54-9119DE939DB7}">
      <dgm:prSet/>
      <dgm:spPr/>
      <dgm:t>
        <a:bodyPr/>
        <a:lstStyle/>
        <a:p>
          <a:endParaRPr lang="en-GB"/>
        </a:p>
      </dgm:t>
    </dgm:pt>
    <dgm:pt modelId="{EE755652-E58C-4247-A8D8-BDDE7D1B9986}">
      <dgm:prSet/>
      <dgm:spPr/>
      <dgm:t>
        <a:bodyPr/>
        <a:lstStyle/>
        <a:p>
          <a:r>
            <a:rPr lang="en-GB" dirty="0" smtClean="0"/>
            <a:t>World Bank; OECD; UNESCO; Bologna process</a:t>
          </a:r>
          <a:endParaRPr lang="en-GB" dirty="0"/>
        </a:p>
      </dgm:t>
    </dgm:pt>
    <dgm:pt modelId="{8A209754-2A1D-4B81-A1DF-61785ED362FC}" type="parTrans" cxnId="{2D205B90-BFA5-491B-916B-D4CC2FEED8C1}">
      <dgm:prSet/>
      <dgm:spPr/>
    </dgm:pt>
    <dgm:pt modelId="{E417909A-1C8D-4300-B4C8-D4531E4F22F2}" type="sibTrans" cxnId="{2D205B90-BFA5-491B-916B-D4CC2FEED8C1}">
      <dgm:prSet/>
      <dgm:spPr/>
    </dgm:pt>
    <dgm:pt modelId="{97EF459D-2739-4EFE-A69A-DDC67B8E258F}">
      <dgm:prSet/>
      <dgm:spPr/>
      <dgm:t>
        <a:bodyPr/>
        <a:lstStyle/>
        <a:p>
          <a:r>
            <a:rPr lang="en-GB" dirty="0" smtClean="0"/>
            <a:t>e.g. </a:t>
          </a:r>
          <a:r>
            <a:rPr lang="en-GB" b="0" dirty="0" smtClean="0"/>
            <a:t>University of the West of England</a:t>
          </a:r>
          <a:r>
            <a:rPr lang="en-GB" b="1" dirty="0" smtClean="0"/>
            <a:t> </a:t>
          </a:r>
          <a:r>
            <a:rPr lang="en-GB" b="0" dirty="0" smtClean="0"/>
            <a:t>, Robert Gordon University</a:t>
          </a:r>
          <a:endParaRPr lang="en-GB" b="0" dirty="0"/>
        </a:p>
      </dgm:t>
    </dgm:pt>
    <dgm:pt modelId="{BAC86837-91E5-444D-BCD3-3310D2FA37F3}" type="parTrans" cxnId="{8A074AC5-8ABE-40B1-843A-B25990B20290}">
      <dgm:prSet/>
      <dgm:spPr/>
    </dgm:pt>
    <dgm:pt modelId="{D558344B-DBFD-4144-94E4-C2C7493915C8}" type="sibTrans" cxnId="{8A074AC5-8ABE-40B1-843A-B25990B20290}">
      <dgm:prSet/>
      <dgm:spPr/>
    </dgm:pt>
    <dgm:pt modelId="{A41AF405-5EF7-4951-9B38-584B62F0887C}">
      <dgm:prSet/>
      <dgm:spPr/>
      <dgm:t>
        <a:bodyPr/>
        <a:lstStyle/>
        <a:p>
          <a:r>
            <a:rPr lang="en-GB" dirty="0" smtClean="0"/>
            <a:t>e.g. UK, Australia</a:t>
          </a:r>
          <a:endParaRPr lang="en-GB" dirty="0"/>
        </a:p>
      </dgm:t>
    </dgm:pt>
    <dgm:pt modelId="{08778320-3C71-4B02-BA9B-BBF3C0858CF3}" type="parTrans" cxnId="{1EB30228-8F49-4DA1-97EC-02F34CF76A61}">
      <dgm:prSet/>
      <dgm:spPr/>
    </dgm:pt>
    <dgm:pt modelId="{98A96767-4B75-4228-8DD4-9B3511B13DBE}" type="sibTrans" cxnId="{1EB30228-8F49-4DA1-97EC-02F34CF76A61}">
      <dgm:prSet/>
      <dgm:spPr/>
    </dgm:pt>
    <dgm:pt modelId="{D6B7DE8D-FDAB-4CDD-9036-A91E8F1CC842}" type="pres">
      <dgm:prSet presAssocID="{AD48E856-A265-4885-BE33-E72EC4DE23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EECCF31-291C-4806-B3F7-EF3EED7D30DA}" type="pres">
      <dgm:prSet presAssocID="{9617F40F-9B16-440A-B1D8-E036F9690EA7}" presName="parentLin" presStyleCnt="0"/>
      <dgm:spPr/>
    </dgm:pt>
    <dgm:pt modelId="{ADBBB18B-1114-48FB-9939-760F744074F9}" type="pres">
      <dgm:prSet presAssocID="{9617F40F-9B16-440A-B1D8-E036F9690EA7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A43C5A98-20C0-4910-B43A-46765FA8CF3D}" type="pres">
      <dgm:prSet presAssocID="{9617F40F-9B16-440A-B1D8-E036F9690EA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9233BA-620F-4CA8-A6E4-A5420E99AA8D}" type="pres">
      <dgm:prSet presAssocID="{9617F40F-9B16-440A-B1D8-E036F9690EA7}" presName="negativeSpace" presStyleCnt="0"/>
      <dgm:spPr/>
    </dgm:pt>
    <dgm:pt modelId="{FA23CD06-0C30-47C1-A3A1-BF48F5352701}" type="pres">
      <dgm:prSet presAssocID="{9617F40F-9B16-440A-B1D8-E036F9690EA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5B8144-DE92-4560-98E2-3731D2680E65}" type="pres">
      <dgm:prSet presAssocID="{912D21E3-716F-4B32-9027-196DADC2868C}" presName="spaceBetweenRectangles" presStyleCnt="0"/>
      <dgm:spPr/>
    </dgm:pt>
    <dgm:pt modelId="{C9E57C3C-DDC2-47CD-B9BE-F8F2A957C206}" type="pres">
      <dgm:prSet presAssocID="{F1E63B68-A3F2-4257-86A2-67983CA703AD}" presName="parentLin" presStyleCnt="0"/>
      <dgm:spPr/>
    </dgm:pt>
    <dgm:pt modelId="{42E8FBE8-70F3-4FB4-BA5A-53A3068BE822}" type="pres">
      <dgm:prSet presAssocID="{F1E63B68-A3F2-4257-86A2-67983CA703AD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C1242A28-67D4-4EC3-A48B-0E7CB4C20503}" type="pres">
      <dgm:prSet presAssocID="{F1E63B68-A3F2-4257-86A2-67983CA703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9120F9-EB75-4AC6-ABB4-B91424CA36A9}" type="pres">
      <dgm:prSet presAssocID="{F1E63B68-A3F2-4257-86A2-67983CA703AD}" presName="negativeSpace" presStyleCnt="0"/>
      <dgm:spPr/>
    </dgm:pt>
    <dgm:pt modelId="{6B13C164-FF9D-4D5E-8002-DFBB6154CE8C}" type="pres">
      <dgm:prSet presAssocID="{F1E63B68-A3F2-4257-86A2-67983CA703A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5F89FD-CFAD-4328-82FC-9502BAB1DC1A}" type="pres">
      <dgm:prSet presAssocID="{159FB636-CAA3-4886-A7BA-A6AB3781A883}" presName="spaceBetweenRectangles" presStyleCnt="0"/>
      <dgm:spPr/>
    </dgm:pt>
    <dgm:pt modelId="{8533AF30-6F1B-47BF-82C5-BBA579A3F07C}" type="pres">
      <dgm:prSet presAssocID="{4B3470C5-8BA9-4EF1-B65A-C811879953B0}" presName="parentLin" presStyleCnt="0"/>
      <dgm:spPr/>
    </dgm:pt>
    <dgm:pt modelId="{5472BA43-ABC3-4BE8-84B5-6FED235A589C}" type="pres">
      <dgm:prSet presAssocID="{4B3470C5-8BA9-4EF1-B65A-C811879953B0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348CEE27-32BE-4580-AFE1-99A7B90B4200}" type="pres">
      <dgm:prSet presAssocID="{4B3470C5-8BA9-4EF1-B65A-C811879953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912AFE-461F-4972-BCB6-AECB64F1EC31}" type="pres">
      <dgm:prSet presAssocID="{4B3470C5-8BA9-4EF1-B65A-C811879953B0}" presName="negativeSpace" presStyleCnt="0"/>
      <dgm:spPr/>
    </dgm:pt>
    <dgm:pt modelId="{EC0CCED1-946E-448A-A88A-1D110FA150B0}" type="pres">
      <dgm:prSet presAssocID="{4B3470C5-8BA9-4EF1-B65A-C811879953B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94182D-AB51-46CE-8D54-9119DE939DB7}" srcId="{AD48E856-A265-4885-BE33-E72EC4DE23FB}" destId="{4B3470C5-8BA9-4EF1-B65A-C811879953B0}" srcOrd="2" destOrd="0" parTransId="{8D02FF3C-2CB4-4377-8F64-12D54BD0FBD0}" sibTransId="{2E780CF3-07AC-4BBA-A5F8-CC8CB80417DF}"/>
    <dgm:cxn modelId="{8A074AC5-8ABE-40B1-843A-B25990B20290}" srcId="{4B3470C5-8BA9-4EF1-B65A-C811879953B0}" destId="{97EF459D-2739-4EFE-A69A-DDC67B8E258F}" srcOrd="0" destOrd="0" parTransId="{BAC86837-91E5-444D-BCD3-3310D2FA37F3}" sibTransId="{D558344B-DBFD-4144-94E4-C2C7493915C8}"/>
    <dgm:cxn modelId="{6E6AC82E-A5C6-4CA4-9E12-300EC40BF204}" type="presOf" srcId="{97EF459D-2739-4EFE-A69A-DDC67B8E258F}" destId="{EC0CCED1-946E-448A-A88A-1D110FA150B0}" srcOrd="0" destOrd="0" presId="urn:microsoft.com/office/officeart/2005/8/layout/list1"/>
    <dgm:cxn modelId="{0D1A9A90-CDA3-4A5C-AD08-97D6153BF45A}" type="presOf" srcId="{9617F40F-9B16-440A-B1D8-E036F9690EA7}" destId="{A43C5A98-20C0-4910-B43A-46765FA8CF3D}" srcOrd="1" destOrd="0" presId="urn:microsoft.com/office/officeart/2005/8/layout/list1"/>
    <dgm:cxn modelId="{CBE06E10-20C9-4E79-8BDE-1FF4B290730E}" type="presOf" srcId="{9617F40F-9B16-440A-B1D8-E036F9690EA7}" destId="{ADBBB18B-1114-48FB-9939-760F744074F9}" srcOrd="0" destOrd="0" presId="urn:microsoft.com/office/officeart/2005/8/layout/list1"/>
    <dgm:cxn modelId="{01B8268A-FCE6-491D-9532-DC248E494706}" type="presOf" srcId="{EE755652-E58C-4247-A8D8-BDDE7D1B9986}" destId="{FA23CD06-0C30-47C1-A3A1-BF48F5352701}" srcOrd="0" destOrd="0" presId="urn:microsoft.com/office/officeart/2005/8/layout/list1"/>
    <dgm:cxn modelId="{9B54DDCE-11B2-4E50-8ED4-23F575B43E6C}" type="presOf" srcId="{F1E63B68-A3F2-4257-86A2-67983CA703AD}" destId="{C1242A28-67D4-4EC3-A48B-0E7CB4C20503}" srcOrd="1" destOrd="0" presId="urn:microsoft.com/office/officeart/2005/8/layout/list1"/>
    <dgm:cxn modelId="{3DF96D53-3902-458C-9FC4-8070A0B34D04}" type="presOf" srcId="{A41AF405-5EF7-4951-9B38-584B62F0887C}" destId="{6B13C164-FF9D-4D5E-8002-DFBB6154CE8C}" srcOrd="0" destOrd="0" presId="urn:microsoft.com/office/officeart/2005/8/layout/list1"/>
    <dgm:cxn modelId="{794ED2CC-07F4-45E4-98C0-BC4FA98C3F81}" type="presOf" srcId="{AD48E856-A265-4885-BE33-E72EC4DE23FB}" destId="{D6B7DE8D-FDAB-4CDD-9036-A91E8F1CC842}" srcOrd="0" destOrd="0" presId="urn:microsoft.com/office/officeart/2005/8/layout/list1"/>
    <dgm:cxn modelId="{2D205B90-BFA5-491B-916B-D4CC2FEED8C1}" srcId="{9617F40F-9B16-440A-B1D8-E036F9690EA7}" destId="{EE755652-E58C-4247-A8D8-BDDE7D1B9986}" srcOrd="0" destOrd="0" parTransId="{8A209754-2A1D-4B81-A1DF-61785ED362FC}" sibTransId="{E417909A-1C8D-4300-B4C8-D4531E4F22F2}"/>
    <dgm:cxn modelId="{2CB87188-9D34-4EF3-8300-DF0F676181FB}" srcId="{AD48E856-A265-4885-BE33-E72EC4DE23FB}" destId="{9617F40F-9B16-440A-B1D8-E036F9690EA7}" srcOrd="0" destOrd="0" parTransId="{7F33BD31-CF72-48A3-8BC3-972A52138986}" sibTransId="{912D21E3-716F-4B32-9027-196DADC2868C}"/>
    <dgm:cxn modelId="{0E8D9CC6-B65D-4A66-B152-0F00D728D7D9}" type="presOf" srcId="{4B3470C5-8BA9-4EF1-B65A-C811879953B0}" destId="{5472BA43-ABC3-4BE8-84B5-6FED235A589C}" srcOrd="0" destOrd="0" presId="urn:microsoft.com/office/officeart/2005/8/layout/list1"/>
    <dgm:cxn modelId="{9DA1BC7A-864E-4B1C-B78C-2E26EC4CF65C}" srcId="{AD48E856-A265-4885-BE33-E72EC4DE23FB}" destId="{F1E63B68-A3F2-4257-86A2-67983CA703AD}" srcOrd="1" destOrd="0" parTransId="{81A444B1-CCA3-40E1-9EBC-BE632CEEA2B6}" sibTransId="{159FB636-CAA3-4886-A7BA-A6AB3781A883}"/>
    <dgm:cxn modelId="{1FF2D9E1-CA25-4A74-A205-1C0212999D7A}" type="presOf" srcId="{4B3470C5-8BA9-4EF1-B65A-C811879953B0}" destId="{348CEE27-32BE-4580-AFE1-99A7B90B4200}" srcOrd="1" destOrd="0" presId="urn:microsoft.com/office/officeart/2005/8/layout/list1"/>
    <dgm:cxn modelId="{1EB30228-8F49-4DA1-97EC-02F34CF76A61}" srcId="{F1E63B68-A3F2-4257-86A2-67983CA703AD}" destId="{A41AF405-5EF7-4951-9B38-584B62F0887C}" srcOrd="0" destOrd="0" parTransId="{08778320-3C71-4B02-BA9B-BBF3C0858CF3}" sibTransId="{98A96767-4B75-4228-8DD4-9B3511B13DBE}"/>
    <dgm:cxn modelId="{D197FF1D-515E-4202-8C9B-57A5D4D910FF}" type="presOf" srcId="{F1E63B68-A3F2-4257-86A2-67983CA703AD}" destId="{42E8FBE8-70F3-4FB4-BA5A-53A3068BE822}" srcOrd="0" destOrd="0" presId="urn:microsoft.com/office/officeart/2005/8/layout/list1"/>
    <dgm:cxn modelId="{0FAF1387-20B7-488E-BEFC-C764142D96EA}" type="presParOf" srcId="{D6B7DE8D-FDAB-4CDD-9036-A91E8F1CC842}" destId="{AEECCF31-291C-4806-B3F7-EF3EED7D30DA}" srcOrd="0" destOrd="0" presId="urn:microsoft.com/office/officeart/2005/8/layout/list1"/>
    <dgm:cxn modelId="{01C2BC5C-F886-40CA-A8EB-1D305B4FE8BF}" type="presParOf" srcId="{AEECCF31-291C-4806-B3F7-EF3EED7D30DA}" destId="{ADBBB18B-1114-48FB-9939-760F744074F9}" srcOrd="0" destOrd="0" presId="urn:microsoft.com/office/officeart/2005/8/layout/list1"/>
    <dgm:cxn modelId="{9B9B926D-9194-4272-8B73-E6D327C9A1A4}" type="presParOf" srcId="{AEECCF31-291C-4806-B3F7-EF3EED7D30DA}" destId="{A43C5A98-20C0-4910-B43A-46765FA8CF3D}" srcOrd="1" destOrd="0" presId="urn:microsoft.com/office/officeart/2005/8/layout/list1"/>
    <dgm:cxn modelId="{9D99993A-D4DB-488E-9B92-A4E37A0C56BF}" type="presParOf" srcId="{D6B7DE8D-FDAB-4CDD-9036-A91E8F1CC842}" destId="{FC9233BA-620F-4CA8-A6E4-A5420E99AA8D}" srcOrd="1" destOrd="0" presId="urn:microsoft.com/office/officeart/2005/8/layout/list1"/>
    <dgm:cxn modelId="{C21C217C-320B-4CB4-BA2C-39F9B669AE90}" type="presParOf" srcId="{D6B7DE8D-FDAB-4CDD-9036-A91E8F1CC842}" destId="{FA23CD06-0C30-47C1-A3A1-BF48F5352701}" srcOrd="2" destOrd="0" presId="urn:microsoft.com/office/officeart/2005/8/layout/list1"/>
    <dgm:cxn modelId="{157770AC-9FC4-46A9-B776-1A8960CD98C5}" type="presParOf" srcId="{D6B7DE8D-FDAB-4CDD-9036-A91E8F1CC842}" destId="{095B8144-DE92-4560-98E2-3731D2680E65}" srcOrd="3" destOrd="0" presId="urn:microsoft.com/office/officeart/2005/8/layout/list1"/>
    <dgm:cxn modelId="{CD9F72A1-A349-45B0-B241-298C11844002}" type="presParOf" srcId="{D6B7DE8D-FDAB-4CDD-9036-A91E8F1CC842}" destId="{C9E57C3C-DDC2-47CD-B9BE-F8F2A957C206}" srcOrd="4" destOrd="0" presId="urn:microsoft.com/office/officeart/2005/8/layout/list1"/>
    <dgm:cxn modelId="{AFC27CB0-361D-4570-99EB-B216C8C2E431}" type="presParOf" srcId="{C9E57C3C-DDC2-47CD-B9BE-F8F2A957C206}" destId="{42E8FBE8-70F3-4FB4-BA5A-53A3068BE822}" srcOrd="0" destOrd="0" presId="urn:microsoft.com/office/officeart/2005/8/layout/list1"/>
    <dgm:cxn modelId="{DD250CE8-D797-4A0B-8C06-CCA43C2AD39F}" type="presParOf" srcId="{C9E57C3C-DDC2-47CD-B9BE-F8F2A957C206}" destId="{C1242A28-67D4-4EC3-A48B-0E7CB4C20503}" srcOrd="1" destOrd="0" presId="urn:microsoft.com/office/officeart/2005/8/layout/list1"/>
    <dgm:cxn modelId="{91CF1627-6745-4739-A2CB-2CD7A1276805}" type="presParOf" srcId="{D6B7DE8D-FDAB-4CDD-9036-A91E8F1CC842}" destId="{B49120F9-EB75-4AC6-ABB4-B91424CA36A9}" srcOrd="5" destOrd="0" presId="urn:microsoft.com/office/officeart/2005/8/layout/list1"/>
    <dgm:cxn modelId="{A79F9525-9607-4D91-87FC-401FF68FE11F}" type="presParOf" srcId="{D6B7DE8D-FDAB-4CDD-9036-A91E8F1CC842}" destId="{6B13C164-FF9D-4D5E-8002-DFBB6154CE8C}" srcOrd="6" destOrd="0" presId="urn:microsoft.com/office/officeart/2005/8/layout/list1"/>
    <dgm:cxn modelId="{066D2C40-D740-44A8-B1BA-20D73439364B}" type="presParOf" srcId="{D6B7DE8D-FDAB-4CDD-9036-A91E8F1CC842}" destId="{2D5F89FD-CFAD-4328-82FC-9502BAB1DC1A}" srcOrd="7" destOrd="0" presId="urn:microsoft.com/office/officeart/2005/8/layout/list1"/>
    <dgm:cxn modelId="{33474BE3-BEC1-4C84-BE95-26BC84ECBA1F}" type="presParOf" srcId="{D6B7DE8D-FDAB-4CDD-9036-A91E8F1CC842}" destId="{8533AF30-6F1B-47BF-82C5-BBA579A3F07C}" srcOrd="8" destOrd="0" presId="urn:microsoft.com/office/officeart/2005/8/layout/list1"/>
    <dgm:cxn modelId="{D405E0BF-EFCE-46B4-96FC-35E3E404970D}" type="presParOf" srcId="{8533AF30-6F1B-47BF-82C5-BBA579A3F07C}" destId="{5472BA43-ABC3-4BE8-84B5-6FED235A589C}" srcOrd="0" destOrd="0" presId="urn:microsoft.com/office/officeart/2005/8/layout/list1"/>
    <dgm:cxn modelId="{BE699BFA-8886-4734-94DA-D6F1394051BD}" type="presParOf" srcId="{8533AF30-6F1B-47BF-82C5-BBA579A3F07C}" destId="{348CEE27-32BE-4580-AFE1-99A7B90B4200}" srcOrd="1" destOrd="0" presId="urn:microsoft.com/office/officeart/2005/8/layout/list1"/>
    <dgm:cxn modelId="{9138C6DA-988D-4DAC-8E3E-5E0D9F9BE013}" type="presParOf" srcId="{D6B7DE8D-FDAB-4CDD-9036-A91E8F1CC842}" destId="{C8912AFE-461F-4972-BCB6-AECB64F1EC31}" srcOrd="9" destOrd="0" presId="urn:microsoft.com/office/officeart/2005/8/layout/list1"/>
    <dgm:cxn modelId="{58150718-7E78-49B2-9805-556B4352D188}" type="presParOf" srcId="{D6B7DE8D-FDAB-4CDD-9036-A91E8F1CC842}" destId="{EC0CCED1-946E-448A-A88A-1D110FA150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5C99E4-BA46-42D5-A262-8B5585787C5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E96F8EE-B217-4C9F-A34E-4A8A90693BBB}">
      <dgm:prSet phldrT="[Text]"/>
      <dgm:spPr/>
      <dgm:t>
        <a:bodyPr/>
        <a:lstStyle/>
        <a:p>
          <a:r>
            <a:rPr lang="en-GB" dirty="0" smtClean="0"/>
            <a:t>Skills</a:t>
          </a:r>
          <a:endParaRPr lang="en-GB" dirty="0"/>
        </a:p>
      </dgm:t>
    </dgm:pt>
    <dgm:pt modelId="{4C4CDDAA-DE48-4D7E-B93D-61DA37F55DD0}" type="parTrans" cxnId="{484ABC4D-3E82-45A3-8E8A-3358885E9ABD}">
      <dgm:prSet/>
      <dgm:spPr/>
      <dgm:t>
        <a:bodyPr/>
        <a:lstStyle/>
        <a:p>
          <a:endParaRPr lang="en-GB"/>
        </a:p>
      </dgm:t>
    </dgm:pt>
    <dgm:pt modelId="{5CD4DB12-A46F-4AF6-A0D7-7047109D9A2F}" type="sibTrans" cxnId="{484ABC4D-3E82-45A3-8E8A-3358885E9ABD}">
      <dgm:prSet/>
      <dgm:spPr/>
      <dgm:t>
        <a:bodyPr/>
        <a:lstStyle/>
        <a:p>
          <a:endParaRPr lang="en-GB"/>
        </a:p>
      </dgm:t>
    </dgm:pt>
    <dgm:pt modelId="{0FA9EA68-6D53-40B2-AD90-980EA75B1E03}">
      <dgm:prSet phldrT="[Text]"/>
      <dgm:spPr/>
      <dgm:t>
        <a:bodyPr/>
        <a:lstStyle/>
        <a:p>
          <a:r>
            <a:rPr lang="en-GB" dirty="0" err="1" smtClean="0"/>
            <a:t>Graduateness</a:t>
          </a:r>
          <a:endParaRPr lang="en-GB" dirty="0"/>
        </a:p>
      </dgm:t>
    </dgm:pt>
    <dgm:pt modelId="{250283BE-ABE3-490D-AF6B-7D07A17FE010}" type="parTrans" cxnId="{6FC8754A-ECF9-4D17-8D00-1A3723C5C95A}">
      <dgm:prSet/>
      <dgm:spPr/>
      <dgm:t>
        <a:bodyPr/>
        <a:lstStyle/>
        <a:p>
          <a:endParaRPr lang="en-GB"/>
        </a:p>
      </dgm:t>
    </dgm:pt>
    <dgm:pt modelId="{91D4C266-9833-4EFD-AA09-F227F7B902E6}" type="sibTrans" cxnId="{6FC8754A-ECF9-4D17-8D00-1A3723C5C95A}">
      <dgm:prSet/>
      <dgm:spPr/>
      <dgm:t>
        <a:bodyPr/>
        <a:lstStyle/>
        <a:p>
          <a:endParaRPr lang="en-GB"/>
        </a:p>
      </dgm:t>
    </dgm:pt>
    <dgm:pt modelId="{ACAB6D50-F6F5-4F8F-9FD4-FE6259C9D8F0}">
      <dgm:prSet phldrT="[Text]"/>
      <dgm:spPr/>
      <dgm:t>
        <a:bodyPr/>
        <a:lstStyle/>
        <a:p>
          <a:r>
            <a:rPr lang="en-GB" dirty="0" smtClean="0"/>
            <a:t>Graduate identity</a:t>
          </a:r>
          <a:endParaRPr lang="en-GB" dirty="0"/>
        </a:p>
      </dgm:t>
    </dgm:pt>
    <dgm:pt modelId="{6B4CC441-60AA-4F6D-8105-441679747990}" type="parTrans" cxnId="{2A13C086-66F9-48F3-9394-0B6DEE2EC366}">
      <dgm:prSet/>
      <dgm:spPr/>
      <dgm:t>
        <a:bodyPr/>
        <a:lstStyle/>
        <a:p>
          <a:endParaRPr lang="en-GB"/>
        </a:p>
      </dgm:t>
    </dgm:pt>
    <dgm:pt modelId="{A0A778BF-F4F8-4A08-9F5D-430773689B25}" type="sibTrans" cxnId="{2A13C086-66F9-48F3-9394-0B6DEE2EC366}">
      <dgm:prSet/>
      <dgm:spPr/>
      <dgm:t>
        <a:bodyPr/>
        <a:lstStyle/>
        <a:p>
          <a:endParaRPr lang="en-GB"/>
        </a:p>
      </dgm:t>
    </dgm:pt>
    <dgm:pt modelId="{86A97701-D3D1-4DA2-837B-DA8E8EB6A5B7}">
      <dgm:prSet phldrT="[Text]"/>
      <dgm:spPr/>
      <dgm:t>
        <a:bodyPr/>
        <a:lstStyle/>
        <a:p>
          <a:r>
            <a:rPr lang="en-GB" dirty="0" smtClean="0"/>
            <a:t>Graduate attributes</a:t>
          </a:r>
          <a:endParaRPr lang="en-GB" dirty="0"/>
        </a:p>
      </dgm:t>
    </dgm:pt>
    <dgm:pt modelId="{A393E399-627A-4157-AD5A-67E2C08FFE0C}" type="parTrans" cxnId="{B4238303-C636-4882-BA16-884E8F8B2CAB}">
      <dgm:prSet/>
      <dgm:spPr/>
      <dgm:t>
        <a:bodyPr/>
        <a:lstStyle/>
        <a:p>
          <a:endParaRPr lang="en-GB"/>
        </a:p>
      </dgm:t>
    </dgm:pt>
    <dgm:pt modelId="{72A63EBD-71ED-4B38-B466-881EB112A349}" type="sibTrans" cxnId="{B4238303-C636-4882-BA16-884E8F8B2CAB}">
      <dgm:prSet/>
      <dgm:spPr/>
      <dgm:t>
        <a:bodyPr/>
        <a:lstStyle/>
        <a:p>
          <a:endParaRPr lang="en-GB"/>
        </a:p>
      </dgm:t>
    </dgm:pt>
    <dgm:pt modelId="{1E600849-B707-4242-A4DD-6DC469202162}" type="pres">
      <dgm:prSet presAssocID="{CA5C99E4-BA46-42D5-A262-8B5585787C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ABF59FA-7A6C-4B7F-85E1-BA89970A83C1}" type="pres">
      <dgm:prSet presAssocID="{1E96F8EE-B217-4C9F-A34E-4A8A90693BBB}" presName="node" presStyleLbl="node1" presStyleIdx="0" presStyleCnt="4" custScaleX="85310" custScaleY="80679" custLinFactNeighborX="29136" custLinFactNeighborY="10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8FB3C6-9C8F-44E7-9A50-12C0FA326656}" type="pres">
      <dgm:prSet presAssocID="{5CD4DB12-A46F-4AF6-A0D7-7047109D9A2F}" presName="sibTrans" presStyleCnt="0"/>
      <dgm:spPr/>
    </dgm:pt>
    <dgm:pt modelId="{3512619D-A872-4072-98CF-212EC03B1ED3}" type="pres">
      <dgm:prSet presAssocID="{0FA9EA68-6D53-40B2-AD90-980EA75B1E03}" presName="node" presStyleLbl="node1" presStyleIdx="1" presStyleCnt="4" custScaleX="47312" custScaleY="54102" custLinFactNeighborX="886" custLinFactNeighborY="739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1A8F46-FF9C-4BFA-ACEA-0979166659DA}" type="pres">
      <dgm:prSet presAssocID="{91D4C266-9833-4EFD-AA09-F227F7B902E6}" presName="sibTrans" presStyleCnt="0"/>
      <dgm:spPr/>
    </dgm:pt>
    <dgm:pt modelId="{7DCDC3F3-F351-4497-A042-46C4F83F96C8}" type="pres">
      <dgm:prSet presAssocID="{ACAB6D50-F6F5-4F8F-9FD4-FE6259C9D8F0}" presName="node" presStyleLbl="node1" presStyleIdx="2" presStyleCnt="4" custScaleX="47312" custScaleY="54102" custLinFactNeighborX="-28978" custLinFactNeighborY="-97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AD5F1A-3299-4F47-AAB4-7DB18027002B}" type="pres">
      <dgm:prSet presAssocID="{A0A778BF-F4F8-4A08-9F5D-430773689B25}" presName="sibTrans" presStyleCnt="0"/>
      <dgm:spPr/>
    </dgm:pt>
    <dgm:pt modelId="{1A5BB71E-806A-4381-AD86-2DC384BF56E9}" type="pres">
      <dgm:prSet presAssocID="{86A97701-D3D1-4DA2-837B-DA8E8EB6A5B7}" presName="node" presStyleLbl="node1" presStyleIdx="3" presStyleCnt="4" custScaleX="47312" custScaleY="54102" custLinFactNeighborX="-28978" custLinFactNeighborY="-97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2D7E2E-BC44-461E-9840-11575520ECC8}" type="presOf" srcId="{86A97701-D3D1-4DA2-837B-DA8E8EB6A5B7}" destId="{1A5BB71E-806A-4381-AD86-2DC384BF56E9}" srcOrd="0" destOrd="0" presId="urn:microsoft.com/office/officeart/2005/8/layout/default"/>
    <dgm:cxn modelId="{6C8D6C16-A88B-48BA-B022-FD069FC9E0B6}" type="presOf" srcId="{ACAB6D50-F6F5-4F8F-9FD4-FE6259C9D8F0}" destId="{7DCDC3F3-F351-4497-A042-46C4F83F96C8}" srcOrd="0" destOrd="0" presId="urn:microsoft.com/office/officeart/2005/8/layout/default"/>
    <dgm:cxn modelId="{6FC8754A-ECF9-4D17-8D00-1A3723C5C95A}" srcId="{CA5C99E4-BA46-42D5-A262-8B5585787C58}" destId="{0FA9EA68-6D53-40B2-AD90-980EA75B1E03}" srcOrd="1" destOrd="0" parTransId="{250283BE-ABE3-490D-AF6B-7D07A17FE010}" sibTransId="{91D4C266-9833-4EFD-AA09-F227F7B902E6}"/>
    <dgm:cxn modelId="{56016B8C-17E1-4C60-A227-03160182F2CB}" type="presOf" srcId="{0FA9EA68-6D53-40B2-AD90-980EA75B1E03}" destId="{3512619D-A872-4072-98CF-212EC03B1ED3}" srcOrd="0" destOrd="0" presId="urn:microsoft.com/office/officeart/2005/8/layout/default"/>
    <dgm:cxn modelId="{9F170D9D-9F37-45C0-B603-74B25033B8D7}" type="presOf" srcId="{1E96F8EE-B217-4C9F-A34E-4A8A90693BBB}" destId="{2ABF59FA-7A6C-4B7F-85E1-BA89970A83C1}" srcOrd="0" destOrd="0" presId="urn:microsoft.com/office/officeart/2005/8/layout/default"/>
    <dgm:cxn modelId="{484ABC4D-3E82-45A3-8E8A-3358885E9ABD}" srcId="{CA5C99E4-BA46-42D5-A262-8B5585787C58}" destId="{1E96F8EE-B217-4C9F-A34E-4A8A90693BBB}" srcOrd="0" destOrd="0" parTransId="{4C4CDDAA-DE48-4D7E-B93D-61DA37F55DD0}" sibTransId="{5CD4DB12-A46F-4AF6-A0D7-7047109D9A2F}"/>
    <dgm:cxn modelId="{93B21CE0-8DA5-46A4-9E1D-7A7D3834A5B3}" type="presOf" srcId="{CA5C99E4-BA46-42D5-A262-8B5585787C58}" destId="{1E600849-B707-4242-A4DD-6DC469202162}" srcOrd="0" destOrd="0" presId="urn:microsoft.com/office/officeart/2005/8/layout/default"/>
    <dgm:cxn modelId="{B4238303-C636-4882-BA16-884E8F8B2CAB}" srcId="{CA5C99E4-BA46-42D5-A262-8B5585787C58}" destId="{86A97701-D3D1-4DA2-837B-DA8E8EB6A5B7}" srcOrd="3" destOrd="0" parTransId="{A393E399-627A-4157-AD5A-67E2C08FFE0C}" sibTransId="{72A63EBD-71ED-4B38-B466-881EB112A349}"/>
    <dgm:cxn modelId="{2A13C086-66F9-48F3-9394-0B6DEE2EC366}" srcId="{CA5C99E4-BA46-42D5-A262-8B5585787C58}" destId="{ACAB6D50-F6F5-4F8F-9FD4-FE6259C9D8F0}" srcOrd="2" destOrd="0" parTransId="{6B4CC441-60AA-4F6D-8105-441679747990}" sibTransId="{A0A778BF-F4F8-4A08-9F5D-430773689B25}"/>
    <dgm:cxn modelId="{C18BA3B6-23AF-41BE-B2E5-AC0C574E1789}" type="presParOf" srcId="{1E600849-B707-4242-A4DD-6DC469202162}" destId="{2ABF59FA-7A6C-4B7F-85E1-BA89970A83C1}" srcOrd="0" destOrd="0" presId="urn:microsoft.com/office/officeart/2005/8/layout/default"/>
    <dgm:cxn modelId="{0A984C67-1C40-4B99-A9D8-AE6C9F04E659}" type="presParOf" srcId="{1E600849-B707-4242-A4DD-6DC469202162}" destId="{778FB3C6-9C8F-44E7-9A50-12C0FA326656}" srcOrd="1" destOrd="0" presId="urn:microsoft.com/office/officeart/2005/8/layout/default"/>
    <dgm:cxn modelId="{08941F89-90F1-41EC-A12F-72E13CAC24C5}" type="presParOf" srcId="{1E600849-B707-4242-A4DD-6DC469202162}" destId="{3512619D-A872-4072-98CF-212EC03B1ED3}" srcOrd="2" destOrd="0" presId="urn:microsoft.com/office/officeart/2005/8/layout/default"/>
    <dgm:cxn modelId="{5C158842-F988-43B0-BAB5-E63060153B38}" type="presParOf" srcId="{1E600849-B707-4242-A4DD-6DC469202162}" destId="{381A8F46-FF9C-4BFA-ACEA-0979166659DA}" srcOrd="3" destOrd="0" presId="urn:microsoft.com/office/officeart/2005/8/layout/default"/>
    <dgm:cxn modelId="{C0DAAA23-895E-49FA-BDD8-B09D02218302}" type="presParOf" srcId="{1E600849-B707-4242-A4DD-6DC469202162}" destId="{7DCDC3F3-F351-4497-A042-46C4F83F96C8}" srcOrd="4" destOrd="0" presId="urn:microsoft.com/office/officeart/2005/8/layout/default"/>
    <dgm:cxn modelId="{50D1E473-10A4-46AF-9417-6A4E2F13131D}" type="presParOf" srcId="{1E600849-B707-4242-A4DD-6DC469202162}" destId="{30AD5F1A-3299-4F47-AAB4-7DB18027002B}" srcOrd="5" destOrd="0" presId="urn:microsoft.com/office/officeart/2005/8/layout/default"/>
    <dgm:cxn modelId="{F28044BE-6803-4B28-8F8B-663D9EE7D24C}" type="presParOf" srcId="{1E600849-B707-4242-A4DD-6DC469202162}" destId="{1A5BB71E-806A-4381-AD86-2DC384BF56E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628271-7CB3-4BD4-946C-FC701CA8F46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AC424B-A67F-4A3E-AEF0-D6F2330DA598}">
      <dgm:prSet phldrT="[Text]"/>
      <dgm:spPr/>
      <dgm:t>
        <a:bodyPr/>
        <a:lstStyle/>
        <a:p>
          <a:r>
            <a:rPr lang="en-GB" dirty="0" smtClean="0"/>
            <a:t>Intrinsic</a:t>
          </a:r>
          <a:endParaRPr lang="en-GB" dirty="0"/>
        </a:p>
      </dgm:t>
    </dgm:pt>
    <dgm:pt modelId="{D89217F7-1C59-4BDF-A404-1B939C29BB8D}" type="parTrans" cxnId="{7E6A707E-7528-435C-9157-720729909477}">
      <dgm:prSet/>
      <dgm:spPr/>
      <dgm:t>
        <a:bodyPr/>
        <a:lstStyle/>
        <a:p>
          <a:endParaRPr lang="en-GB"/>
        </a:p>
      </dgm:t>
    </dgm:pt>
    <dgm:pt modelId="{B3873235-CF8D-4F7F-A45C-C87B04F693DB}" type="sibTrans" cxnId="{7E6A707E-7528-435C-9157-720729909477}">
      <dgm:prSet/>
      <dgm:spPr/>
      <dgm:t>
        <a:bodyPr/>
        <a:lstStyle/>
        <a:p>
          <a:endParaRPr lang="en-GB"/>
        </a:p>
      </dgm:t>
    </dgm:pt>
    <dgm:pt modelId="{8F1D29BB-641C-4299-A0BA-4EC0F9ABCF19}">
      <dgm:prSet phldrT="[Text]"/>
      <dgm:spPr/>
      <dgm:t>
        <a:bodyPr/>
        <a:lstStyle/>
        <a:p>
          <a:r>
            <a:rPr lang="en-GB" dirty="0" smtClean="0"/>
            <a:t>Instrumental</a:t>
          </a:r>
          <a:endParaRPr lang="en-GB" dirty="0"/>
        </a:p>
      </dgm:t>
    </dgm:pt>
    <dgm:pt modelId="{E3B4231B-9CBB-4EF7-988A-1C80E326FA8B}" type="parTrans" cxnId="{AF26CDC3-8963-454B-B730-80772839E0E8}">
      <dgm:prSet/>
      <dgm:spPr/>
      <dgm:t>
        <a:bodyPr/>
        <a:lstStyle/>
        <a:p>
          <a:endParaRPr lang="en-GB"/>
        </a:p>
      </dgm:t>
    </dgm:pt>
    <dgm:pt modelId="{F39B0F68-F978-4735-81BF-33273FE22CEA}" type="sibTrans" cxnId="{AF26CDC3-8963-454B-B730-80772839E0E8}">
      <dgm:prSet/>
      <dgm:spPr/>
      <dgm:t>
        <a:bodyPr/>
        <a:lstStyle/>
        <a:p>
          <a:endParaRPr lang="en-GB"/>
        </a:p>
      </dgm:t>
    </dgm:pt>
    <dgm:pt modelId="{6A3A3D8D-B32E-490B-9E6D-2BA76A7C7685}">
      <dgm:prSet phldrT="[Text]"/>
      <dgm:spPr/>
      <dgm:t>
        <a:bodyPr/>
        <a:lstStyle/>
        <a:p>
          <a:r>
            <a:rPr lang="en-GB" dirty="0" smtClean="0"/>
            <a:t>Positional</a:t>
          </a:r>
        </a:p>
      </dgm:t>
    </dgm:pt>
    <dgm:pt modelId="{93F663F4-D6ED-407A-83B3-9D0EE898A541}" type="parTrans" cxnId="{FE5CB4D1-6796-41CB-8094-5187AEC16D35}">
      <dgm:prSet/>
      <dgm:spPr/>
      <dgm:t>
        <a:bodyPr/>
        <a:lstStyle/>
        <a:p>
          <a:endParaRPr lang="en-GB"/>
        </a:p>
      </dgm:t>
    </dgm:pt>
    <dgm:pt modelId="{67E10C52-4B53-4693-8BCD-C8B578A2CD35}" type="sibTrans" cxnId="{FE5CB4D1-6796-41CB-8094-5187AEC16D35}">
      <dgm:prSet/>
      <dgm:spPr/>
      <dgm:t>
        <a:bodyPr/>
        <a:lstStyle/>
        <a:p>
          <a:endParaRPr lang="en-GB"/>
        </a:p>
      </dgm:t>
    </dgm:pt>
    <dgm:pt modelId="{CF368C21-217D-4200-94CF-B596B58386FA}" type="pres">
      <dgm:prSet presAssocID="{0D628271-7CB3-4BD4-946C-FC701CA8F4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BF033C-0421-4BC6-9B94-6614C1989A95}" type="pres">
      <dgm:prSet presAssocID="{9FAC424B-A67F-4A3E-AEF0-D6F2330DA598}" presName="node" presStyleLbl="node1" presStyleIdx="0" presStyleCnt="3" custLinFactNeighborX="51199" custLinFactNeighborY="47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0BA699-70EE-410D-888B-7983053967B7}" type="pres">
      <dgm:prSet presAssocID="{B3873235-CF8D-4F7F-A45C-C87B04F693DB}" presName="sibTrans" presStyleCnt="0"/>
      <dgm:spPr/>
    </dgm:pt>
    <dgm:pt modelId="{A9972898-9995-49EC-AADF-69EDECCE6812}" type="pres">
      <dgm:prSet presAssocID="{8F1D29BB-641C-4299-A0BA-4EC0F9ABCF19}" presName="node" presStyleLbl="node1" presStyleIdx="1" presStyleCnt="3" custLinFactX="-12601" custLinFactY="1168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5F885E-A607-451E-8E6D-11A0EF02C87B}" type="pres">
      <dgm:prSet presAssocID="{F39B0F68-F978-4735-81BF-33273FE22CEA}" presName="sibTrans" presStyleCnt="0"/>
      <dgm:spPr/>
    </dgm:pt>
    <dgm:pt modelId="{608DBD92-51CB-42FC-AE36-F82073727F83}" type="pres">
      <dgm:prSet presAssocID="{6A3A3D8D-B32E-490B-9E6D-2BA76A7C7685}" presName="node" presStyleLbl="node1" presStyleIdx="2" presStyleCnt="3" custLinFactNeighborX="50000" custLinFactNeighborY="-49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205A1B-3E89-4123-88AE-6D936FDB48E3}" type="presOf" srcId="{0D628271-7CB3-4BD4-946C-FC701CA8F460}" destId="{CF368C21-217D-4200-94CF-B596B58386FA}" srcOrd="0" destOrd="0" presId="urn:microsoft.com/office/officeart/2005/8/layout/default#1"/>
    <dgm:cxn modelId="{30DD1A5A-BA5C-4A06-AA53-877F0A41FB06}" type="presOf" srcId="{8F1D29BB-641C-4299-A0BA-4EC0F9ABCF19}" destId="{A9972898-9995-49EC-AADF-69EDECCE6812}" srcOrd="0" destOrd="0" presId="urn:microsoft.com/office/officeart/2005/8/layout/default#1"/>
    <dgm:cxn modelId="{7E6A707E-7528-435C-9157-720729909477}" srcId="{0D628271-7CB3-4BD4-946C-FC701CA8F460}" destId="{9FAC424B-A67F-4A3E-AEF0-D6F2330DA598}" srcOrd="0" destOrd="0" parTransId="{D89217F7-1C59-4BDF-A404-1B939C29BB8D}" sibTransId="{B3873235-CF8D-4F7F-A45C-C87B04F693DB}"/>
    <dgm:cxn modelId="{2DBF63C5-FEAD-4D7D-92F3-023E59095CE0}" type="presOf" srcId="{9FAC424B-A67F-4A3E-AEF0-D6F2330DA598}" destId="{6BBF033C-0421-4BC6-9B94-6614C1989A95}" srcOrd="0" destOrd="0" presId="urn:microsoft.com/office/officeart/2005/8/layout/default#1"/>
    <dgm:cxn modelId="{FE5CB4D1-6796-41CB-8094-5187AEC16D35}" srcId="{0D628271-7CB3-4BD4-946C-FC701CA8F460}" destId="{6A3A3D8D-B32E-490B-9E6D-2BA76A7C7685}" srcOrd="2" destOrd="0" parTransId="{93F663F4-D6ED-407A-83B3-9D0EE898A541}" sibTransId="{67E10C52-4B53-4693-8BCD-C8B578A2CD35}"/>
    <dgm:cxn modelId="{C8D4DBE3-AE26-48AC-A43B-C8AD453FDA18}" type="presOf" srcId="{6A3A3D8D-B32E-490B-9E6D-2BA76A7C7685}" destId="{608DBD92-51CB-42FC-AE36-F82073727F83}" srcOrd="0" destOrd="0" presId="urn:microsoft.com/office/officeart/2005/8/layout/default#1"/>
    <dgm:cxn modelId="{AF26CDC3-8963-454B-B730-80772839E0E8}" srcId="{0D628271-7CB3-4BD4-946C-FC701CA8F460}" destId="{8F1D29BB-641C-4299-A0BA-4EC0F9ABCF19}" srcOrd="1" destOrd="0" parTransId="{E3B4231B-9CBB-4EF7-988A-1C80E326FA8B}" sibTransId="{F39B0F68-F978-4735-81BF-33273FE22CEA}"/>
    <dgm:cxn modelId="{6A4B7D22-202E-4390-BECB-E4A823980967}" type="presParOf" srcId="{CF368C21-217D-4200-94CF-B596B58386FA}" destId="{6BBF033C-0421-4BC6-9B94-6614C1989A95}" srcOrd="0" destOrd="0" presId="urn:microsoft.com/office/officeart/2005/8/layout/default#1"/>
    <dgm:cxn modelId="{569EDD90-7A08-4ACB-B9AD-4CFAB8D6F515}" type="presParOf" srcId="{CF368C21-217D-4200-94CF-B596B58386FA}" destId="{260BA699-70EE-410D-888B-7983053967B7}" srcOrd="1" destOrd="0" presId="urn:microsoft.com/office/officeart/2005/8/layout/default#1"/>
    <dgm:cxn modelId="{004A7115-CF82-4001-82CC-0BA1C3DC4221}" type="presParOf" srcId="{CF368C21-217D-4200-94CF-B596B58386FA}" destId="{A9972898-9995-49EC-AADF-69EDECCE6812}" srcOrd="2" destOrd="0" presId="urn:microsoft.com/office/officeart/2005/8/layout/default#1"/>
    <dgm:cxn modelId="{4EC6DDBB-3C65-47AA-A6D1-141B62EACB32}" type="presParOf" srcId="{CF368C21-217D-4200-94CF-B596B58386FA}" destId="{805F885E-A607-451E-8E6D-11A0EF02C87B}" srcOrd="3" destOrd="0" presId="urn:microsoft.com/office/officeart/2005/8/layout/default#1"/>
    <dgm:cxn modelId="{8D4C9256-4591-4443-8771-946F4F4E9239}" type="presParOf" srcId="{CF368C21-217D-4200-94CF-B596B58386FA}" destId="{608DBD92-51CB-42FC-AE36-F82073727F83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1CA5D-2299-4274-B41A-6AB151A54C41}">
      <dsp:nvSpPr>
        <dsp:cNvPr id="0" name=""/>
        <dsp:cNvSpPr/>
      </dsp:nvSpPr>
      <dsp:spPr>
        <a:xfrm>
          <a:off x="3171952" y="2235848"/>
          <a:ext cx="2732703" cy="273270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Knowledge economy</a:t>
          </a:r>
          <a:endParaRPr lang="en-GB" sz="2000" kern="1200" dirty="0"/>
        </a:p>
      </dsp:txBody>
      <dsp:txXfrm>
        <a:off x="3721347" y="2875971"/>
        <a:ext cx="1633913" cy="1404665"/>
      </dsp:txXfrm>
    </dsp:sp>
    <dsp:sp modelId="{200F9F37-7E82-40F8-9E31-0E1A309F98A6}">
      <dsp:nvSpPr>
        <dsp:cNvPr id="0" name=""/>
        <dsp:cNvSpPr/>
      </dsp:nvSpPr>
      <dsp:spPr>
        <a:xfrm>
          <a:off x="1512167" y="1494888"/>
          <a:ext cx="2127116" cy="217751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Neo-liberalism</a:t>
          </a:r>
          <a:endParaRPr lang="en-GB" sz="2000" kern="1200" dirty="0"/>
        </a:p>
      </dsp:txBody>
      <dsp:txXfrm>
        <a:off x="2047675" y="2041068"/>
        <a:ext cx="1056100" cy="1085157"/>
      </dsp:txXfrm>
    </dsp:sp>
    <dsp:sp modelId="{A7E40C51-2AD2-4E0D-834B-0A974F2A7461}">
      <dsp:nvSpPr>
        <dsp:cNvPr id="0" name=""/>
        <dsp:cNvSpPr/>
      </dsp:nvSpPr>
      <dsp:spPr>
        <a:xfrm rot="20700000">
          <a:off x="2695174" y="218819"/>
          <a:ext cx="1947266" cy="19472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Human capital theory</a:t>
          </a:r>
          <a:endParaRPr lang="en-GB" sz="2000" kern="1200" dirty="0"/>
        </a:p>
      </dsp:txBody>
      <dsp:txXfrm rot="-20700000">
        <a:off x="3122266" y="645911"/>
        <a:ext cx="1093081" cy="1093081"/>
      </dsp:txXfrm>
    </dsp:sp>
    <dsp:sp modelId="{335899C2-7C5F-45A1-AA60-59E1B39FB278}">
      <dsp:nvSpPr>
        <dsp:cNvPr id="0" name=""/>
        <dsp:cNvSpPr/>
      </dsp:nvSpPr>
      <dsp:spPr>
        <a:xfrm>
          <a:off x="2970418" y="1818584"/>
          <a:ext cx="3497860" cy="3497860"/>
        </a:xfrm>
        <a:prstGeom prst="circularArrow">
          <a:avLst>
            <a:gd name="adj1" fmla="val 4687"/>
            <a:gd name="adj2" fmla="val 299029"/>
            <a:gd name="adj3" fmla="val 2531995"/>
            <a:gd name="adj4" fmla="val 1582758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5C8E7-534B-4BDB-B1C4-BF63FC7B6F8A}">
      <dsp:nvSpPr>
        <dsp:cNvPr id="0" name=""/>
        <dsp:cNvSpPr/>
      </dsp:nvSpPr>
      <dsp:spPr>
        <a:xfrm>
          <a:off x="1230047" y="1146872"/>
          <a:ext cx="2541414" cy="254141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122A6-9A8D-4820-B18E-F8A5900199CE}">
      <dsp:nvSpPr>
        <dsp:cNvPr id="0" name=""/>
        <dsp:cNvSpPr/>
      </dsp:nvSpPr>
      <dsp:spPr>
        <a:xfrm>
          <a:off x="2244751" y="-211028"/>
          <a:ext cx="2740156" cy="27401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3CD06-0C30-47C1-A3A1-BF48F5352701}">
      <dsp:nvSpPr>
        <dsp:cNvPr id="0" name=""/>
        <dsp:cNvSpPr/>
      </dsp:nvSpPr>
      <dsp:spPr>
        <a:xfrm>
          <a:off x="0" y="392579"/>
          <a:ext cx="76200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99872" rIns="59139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World Bank; OECD; UNESCO; Bologna process</a:t>
          </a:r>
          <a:endParaRPr lang="en-GB" sz="2400" kern="1200" dirty="0"/>
        </a:p>
      </dsp:txBody>
      <dsp:txXfrm>
        <a:off x="0" y="392579"/>
        <a:ext cx="7620000" cy="1020600"/>
      </dsp:txXfrm>
    </dsp:sp>
    <dsp:sp modelId="{A43C5A98-20C0-4910-B43A-46765FA8CF3D}">
      <dsp:nvSpPr>
        <dsp:cNvPr id="0" name=""/>
        <dsp:cNvSpPr/>
      </dsp:nvSpPr>
      <dsp:spPr>
        <a:xfrm>
          <a:off x="381000" y="38339"/>
          <a:ext cx="53340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Supranational organisations</a:t>
          </a:r>
          <a:endParaRPr lang="en-GB" sz="2400" kern="1200" dirty="0"/>
        </a:p>
      </dsp:txBody>
      <dsp:txXfrm>
        <a:off x="415585" y="72924"/>
        <a:ext cx="5264830" cy="639310"/>
      </dsp:txXfrm>
    </dsp:sp>
    <dsp:sp modelId="{6B13C164-FF9D-4D5E-8002-DFBB6154CE8C}">
      <dsp:nvSpPr>
        <dsp:cNvPr id="0" name=""/>
        <dsp:cNvSpPr/>
      </dsp:nvSpPr>
      <dsp:spPr>
        <a:xfrm>
          <a:off x="0" y="1897019"/>
          <a:ext cx="76200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99872" rIns="59139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e.g. UK, Australia</a:t>
          </a:r>
          <a:endParaRPr lang="en-GB" sz="2400" kern="1200" dirty="0"/>
        </a:p>
      </dsp:txBody>
      <dsp:txXfrm>
        <a:off x="0" y="1897019"/>
        <a:ext cx="7620000" cy="1020600"/>
      </dsp:txXfrm>
    </dsp:sp>
    <dsp:sp modelId="{C1242A28-67D4-4EC3-A48B-0E7CB4C20503}">
      <dsp:nvSpPr>
        <dsp:cNvPr id="0" name=""/>
        <dsp:cNvSpPr/>
      </dsp:nvSpPr>
      <dsp:spPr>
        <a:xfrm>
          <a:off x="381000" y="1542779"/>
          <a:ext cx="53340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National governments</a:t>
          </a:r>
          <a:endParaRPr lang="en-GB" sz="2400" kern="1200" dirty="0"/>
        </a:p>
      </dsp:txBody>
      <dsp:txXfrm>
        <a:off x="415585" y="1577364"/>
        <a:ext cx="5264830" cy="639310"/>
      </dsp:txXfrm>
    </dsp:sp>
    <dsp:sp modelId="{EC0CCED1-946E-448A-A88A-1D110FA150B0}">
      <dsp:nvSpPr>
        <dsp:cNvPr id="0" name=""/>
        <dsp:cNvSpPr/>
      </dsp:nvSpPr>
      <dsp:spPr>
        <a:xfrm>
          <a:off x="0" y="3401459"/>
          <a:ext cx="76200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99872" rIns="59139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e.g. </a:t>
          </a:r>
          <a:r>
            <a:rPr lang="en-GB" sz="2400" b="0" kern="1200" dirty="0" smtClean="0"/>
            <a:t>University of the West of England</a:t>
          </a:r>
          <a:r>
            <a:rPr lang="en-GB" sz="2400" b="1" kern="1200" dirty="0" smtClean="0"/>
            <a:t> </a:t>
          </a:r>
          <a:r>
            <a:rPr lang="en-GB" sz="2400" b="0" kern="1200" dirty="0" smtClean="0"/>
            <a:t>, Robert Gordon University</a:t>
          </a:r>
          <a:endParaRPr lang="en-GB" sz="2400" b="0" kern="1200" dirty="0"/>
        </a:p>
      </dsp:txBody>
      <dsp:txXfrm>
        <a:off x="0" y="3401459"/>
        <a:ext cx="7620000" cy="1360800"/>
      </dsp:txXfrm>
    </dsp:sp>
    <dsp:sp modelId="{348CEE27-32BE-4580-AFE1-99A7B90B4200}">
      <dsp:nvSpPr>
        <dsp:cNvPr id="0" name=""/>
        <dsp:cNvSpPr/>
      </dsp:nvSpPr>
      <dsp:spPr>
        <a:xfrm>
          <a:off x="381000" y="3047219"/>
          <a:ext cx="53340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Institutions</a:t>
          </a:r>
          <a:endParaRPr lang="en-GB" sz="2400" kern="1200" dirty="0"/>
        </a:p>
      </dsp:txBody>
      <dsp:txXfrm>
        <a:off x="415585" y="3081804"/>
        <a:ext cx="526483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F59FA-7A6C-4B7F-85E1-BA89970A83C1}">
      <dsp:nvSpPr>
        <dsp:cNvPr id="0" name=""/>
        <dsp:cNvSpPr/>
      </dsp:nvSpPr>
      <dsp:spPr>
        <a:xfrm>
          <a:off x="1584865" y="35304"/>
          <a:ext cx="4500918" cy="2553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Skills</a:t>
          </a:r>
          <a:endParaRPr lang="en-GB" sz="3100" kern="1200" dirty="0"/>
        </a:p>
      </dsp:txBody>
      <dsp:txXfrm>
        <a:off x="1584865" y="35304"/>
        <a:ext cx="4500918" cy="2553953"/>
      </dsp:txXfrm>
    </dsp:sp>
    <dsp:sp modelId="{3512619D-A872-4072-98CF-212EC03B1ED3}">
      <dsp:nvSpPr>
        <dsp:cNvPr id="0" name=""/>
        <dsp:cNvSpPr/>
      </dsp:nvSpPr>
      <dsp:spPr>
        <a:xfrm>
          <a:off x="5122921" y="2764900"/>
          <a:ext cx="2496160" cy="1712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err="1" smtClean="0"/>
            <a:t>Graduateness</a:t>
          </a:r>
          <a:endParaRPr lang="en-GB" sz="3100" kern="1200" dirty="0"/>
        </a:p>
      </dsp:txBody>
      <dsp:txXfrm>
        <a:off x="5122921" y="2764900"/>
        <a:ext cx="2496160" cy="1712638"/>
      </dsp:txXfrm>
    </dsp:sp>
    <dsp:sp modelId="{7DCDC3F3-F351-4497-A042-46C4F83F96C8}">
      <dsp:nvSpPr>
        <dsp:cNvPr id="0" name=""/>
        <dsp:cNvSpPr/>
      </dsp:nvSpPr>
      <dsp:spPr>
        <a:xfrm>
          <a:off x="0" y="2776048"/>
          <a:ext cx="2496160" cy="1712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Graduate identity</a:t>
          </a:r>
          <a:endParaRPr lang="en-GB" sz="3100" kern="1200" dirty="0"/>
        </a:p>
      </dsp:txBody>
      <dsp:txXfrm>
        <a:off x="0" y="2776048"/>
        <a:ext cx="2496160" cy="1712638"/>
      </dsp:txXfrm>
    </dsp:sp>
    <dsp:sp modelId="{1A5BB71E-806A-4381-AD86-2DC384BF56E9}">
      <dsp:nvSpPr>
        <dsp:cNvPr id="0" name=""/>
        <dsp:cNvSpPr/>
      </dsp:nvSpPr>
      <dsp:spPr>
        <a:xfrm>
          <a:off x="2544931" y="2776048"/>
          <a:ext cx="2496160" cy="1712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Graduate attributes</a:t>
          </a:r>
          <a:endParaRPr lang="en-GB" sz="3100" kern="1200" dirty="0"/>
        </a:p>
      </dsp:txBody>
      <dsp:txXfrm>
        <a:off x="2544931" y="2776048"/>
        <a:ext cx="2496160" cy="17126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F033C-0421-4BC6-9B94-6614C1989A95}">
      <dsp:nvSpPr>
        <dsp:cNvPr id="0" name=""/>
        <dsp:cNvSpPr/>
      </dsp:nvSpPr>
      <dsp:spPr>
        <a:xfrm>
          <a:off x="1858268" y="146085"/>
          <a:ext cx="3627685" cy="21766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dirty="0" smtClean="0"/>
            <a:t>Intrinsic</a:t>
          </a:r>
          <a:endParaRPr lang="en-GB" sz="4900" kern="1200" dirty="0"/>
        </a:p>
      </dsp:txBody>
      <dsp:txXfrm>
        <a:off x="1858268" y="146085"/>
        <a:ext cx="3627685" cy="2176611"/>
      </dsp:txXfrm>
    </dsp:sp>
    <dsp:sp modelId="{A9972898-9995-49EC-AADF-69EDECCE6812}">
      <dsp:nvSpPr>
        <dsp:cNvPr id="0" name=""/>
        <dsp:cNvSpPr/>
      </dsp:nvSpPr>
      <dsp:spPr>
        <a:xfrm>
          <a:off x="0" y="2473143"/>
          <a:ext cx="3627685" cy="21766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dirty="0" smtClean="0"/>
            <a:t>Instrumental</a:t>
          </a:r>
          <a:endParaRPr lang="en-GB" sz="4900" kern="1200" dirty="0"/>
        </a:p>
      </dsp:txBody>
      <dsp:txXfrm>
        <a:off x="0" y="2473143"/>
        <a:ext cx="3627685" cy="2176611"/>
      </dsp:txXfrm>
    </dsp:sp>
    <dsp:sp modelId="{608DBD92-51CB-42FC-AE36-F82073727F83}">
      <dsp:nvSpPr>
        <dsp:cNvPr id="0" name=""/>
        <dsp:cNvSpPr/>
      </dsp:nvSpPr>
      <dsp:spPr>
        <a:xfrm>
          <a:off x="3810000" y="2473136"/>
          <a:ext cx="3627685" cy="21766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dirty="0" smtClean="0"/>
            <a:t>Positional</a:t>
          </a:r>
        </a:p>
      </dsp:txBody>
      <dsp:txXfrm>
        <a:off x="3810000" y="2473136"/>
        <a:ext cx="3627685" cy="217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755EF-61F0-498C-970E-46881890D3B3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36997-5214-4914-AE5E-F146E2E4BE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36997-5214-4914-AE5E-F146E2E4BE5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4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Yorke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 (2004). </a:t>
            </a:r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 and Employability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Book 1. LTSN Support Network,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ESECT Publication.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36997-5214-4914-AE5E-F146E2E4BE5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52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B472A1-4F38-44D3-9D93-5BBCA24CC4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F7B25C-432E-40BD-B8A7-37CC284EC9C9}" type="datetimeFigureOut">
              <a:rPr lang="en-GB" smtClean="0"/>
              <a:pPr/>
              <a:t>26/08/2016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Employability </a:t>
            </a:r>
            <a:r>
              <a:rPr lang="en-GB" b="1" dirty="0"/>
              <a:t>in higher education: tensions, risks and </a:t>
            </a:r>
            <a:r>
              <a:rPr lang="en-GB" b="1" dirty="0" smtClean="0"/>
              <a:t>alternatives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Tristan McCowan</a:t>
            </a:r>
          </a:p>
          <a:p>
            <a:r>
              <a:rPr lang="en-GB" dirty="0" smtClean="0"/>
              <a:t>CGHE seminar</a:t>
            </a:r>
          </a:p>
          <a:p>
            <a:r>
              <a:rPr lang="en-GB" dirty="0" smtClean="0"/>
              <a:t>UCL Institute of Education, 15 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6" y="1772815"/>
            <a:ext cx="5746073" cy="4382219"/>
          </a:xfrm>
        </p:spPr>
      </p:pic>
    </p:spTree>
    <p:extLst>
      <p:ext uri="{BB962C8B-B14F-4D97-AF65-F5344CB8AC3E}">
        <p14:creationId xmlns:p14="http://schemas.microsoft.com/office/powerpoint/2010/main" val="34564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Employability is a valid aim of the university only as long as it is: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Consonant with the central purpose of the university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/>
              <a:t>Ethical 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Efficient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Equitable</a:t>
            </a:r>
          </a:p>
          <a:p>
            <a:pPr marL="571500" indent="-457200">
              <a:buFont typeface="+mj-lt"/>
              <a:buAutoNum type="arabicPeriod"/>
            </a:pPr>
            <a:endParaRPr lang="en-GB" dirty="0"/>
          </a:p>
          <a:p>
            <a:pPr>
              <a:buNone/>
            </a:pPr>
            <a:r>
              <a:rPr lang="en-GB" dirty="0" smtClean="0"/>
              <a:t>Choosing </a:t>
            </a:r>
            <a:r>
              <a:rPr lang="en-GB" dirty="0"/>
              <a:t>the rules, or playing within the rules?</a:t>
            </a:r>
          </a:p>
          <a:p>
            <a:pPr>
              <a:buNone/>
            </a:pPr>
            <a:r>
              <a:rPr lang="en-GB" dirty="0" smtClean="0"/>
              <a:t>(Swift 2003)</a:t>
            </a:r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4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of higher education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8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en-GB" sz="4200" dirty="0"/>
              <a:t>Consonance with the central purpose of the </a:t>
            </a:r>
            <a:r>
              <a:rPr lang="en-GB" sz="4200" dirty="0" smtClean="0"/>
              <a:t>university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/>
          <a:lstStyle/>
          <a:p>
            <a:pPr marL="114300" lvl="0" indent="0">
              <a:buNone/>
            </a:pPr>
            <a:endParaRPr lang="en-GB" sz="2400" dirty="0" smtClean="0"/>
          </a:p>
          <a:p>
            <a:pPr marL="114300" lvl="0" indent="0">
              <a:buNone/>
            </a:pPr>
            <a:r>
              <a:rPr lang="en-GB" dirty="0" smtClean="0"/>
              <a:t>The elusive </a:t>
            </a:r>
            <a:r>
              <a:rPr lang="en-GB" dirty="0"/>
              <a:t>essence of the </a:t>
            </a:r>
            <a:r>
              <a:rPr lang="en-GB" dirty="0" smtClean="0"/>
              <a:t>university</a:t>
            </a:r>
          </a:p>
          <a:p>
            <a:pPr marL="114300" lvl="0" indent="0">
              <a:buNone/>
            </a:pPr>
            <a:endParaRPr lang="en-GB" dirty="0" smtClean="0"/>
          </a:p>
          <a:p>
            <a:pPr marL="114300" lvl="0" indent="0">
              <a:buNone/>
            </a:pPr>
            <a:r>
              <a:rPr lang="en-GB" dirty="0" smtClean="0"/>
              <a:t>A tentative principle:</a:t>
            </a:r>
          </a:p>
          <a:p>
            <a:pPr marL="114300" indent="0">
              <a:buNone/>
            </a:pPr>
            <a:r>
              <a:rPr lang="en-GB" dirty="0" smtClean="0"/>
              <a:t>“</a:t>
            </a:r>
            <a:r>
              <a:rPr lang="en-GB" dirty="0"/>
              <a:t>the governing purpose [of universities] involves extending human understanding through open-ended enquiry” (</a:t>
            </a:r>
            <a:r>
              <a:rPr lang="en-GB" dirty="0" err="1"/>
              <a:t>Collini</a:t>
            </a:r>
            <a:r>
              <a:rPr lang="en-GB" dirty="0"/>
              <a:t> 2012: 92)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7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.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lvl="0" indent="0">
              <a:buNone/>
            </a:pPr>
            <a:r>
              <a:rPr lang="en-GB" dirty="0" smtClean="0"/>
              <a:t>a)  How does the promotion of employability affect society?</a:t>
            </a:r>
          </a:p>
          <a:p>
            <a:pPr marL="114300" lv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overall impact of promoting employability on society is debatable, depending on one’s moral and political positioning in relation to neoliberal capitalism, i.e. as regards the acceptability of socio-economic inequalities, the value of wealth accumulation and consumption, etc.</a:t>
            </a:r>
          </a:p>
          <a:p>
            <a:pPr marL="0" indent="0">
              <a:buNone/>
            </a:pPr>
            <a:r>
              <a:rPr lang="en-GB" dirty="0"/>
              <a:t>However, given the ‘rules of the game’, there are strong individual interests in developing employability - particularly an expansive rather than a narrow form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b) Does employability promote ethical action in graduates?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Caveat:</a:t>
            </a:r>
          </a:p>
          <a:p>
            <a:pPr marL="0" indent="0">
              <a:buNone/>
            </a:pPr>
            <a:r>
              <a:rPr lang="en-GB" i="1" dirty="0" smtClean="0"/>
              <a:t>Company-first employability</a:t>
            </a:r>
            <a:endParaRPr lang="en-GB" i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114300" lvl="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.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/>
              <a:t>aspects of employability can universities promote</a:t>
            </a:r>
            <a:r>
              <a:rPr lang="en-GB" dirty="0" smtClean="0"/>
              <a:t>?</a:t>
            </a:r>
          </a:p>
          <a:p>
            <a:r>
              <a:rPr lang="en-GB" dirty="0" smtClean="0"/>
              <a:t>Are </a:t>
            </a:r>
            <a:r>
              <a:rPr lang="en-GB" dirty="0"/>
              <a:t>there other institutions better placed to do so</a:t>
            </a:r>
            <a:r>
              <a:rPr lang="en-GB" dirty="0" smtClean="0"/>
              <a:t>?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Are </a:t>
            </a:r>
            <a:r>
              <a:rPr lang="en-GB" dirty="0"/>
              <a:t>there any costs</a:t>
            </a:r>
            <a:r>
              <a:rPr lang="en-GB" dirty="0" smtClean="0"/>
              <a:t>? </a:t>
            </a:r>
            <a:endParaRPr lang="en-GB" dirty="0"/>
          </a:p>
          <a:p>
            <a:pPr marL="11430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Caveat:</a:t>
            </a:r>
            <a:endParaRPr lang="en-GB" dirty="0"/>
          </a:p>
          <a:p>
            <a:pPr indent="-342900"/>
            <a:r>
              <a:rPr lang="en-GB" i="1" dirty="0"/>
              <a:t>Zero-sum game employability</a:t>
            </a:r>
            <a:endParaRPr lang="en-GB" dirty="0"/>
          </a:p>
          <a:p>
            <a:endParaRPr lang="en-GB" dirty="0"/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7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Equity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stages of </a:t>
            </a:r>
            <a:r>
              <a:rPr lang="en-GB" dirty="0" smtClean="0"/>
              <a:t>inequity</a:t>
            </a:r>
            <a:endParaRPr lang="en-GB" dirty="0"/>
          </a:p>
          <a:p>
            <a:pPr lvl="1"/>
            <a:r>
              <a:rPr lang="en-GB" dirty="0"/>
              <a:t>access</a:t>
            </a:r>
          </a:p>
          <a:p>
            <a:pPr lvl="1"/>
            <a:r>
              <a:rPr lang="en-GB" dirty="0"/>
              <a:t>student experience</a:t>
            </a:r>
          </a:p>
          <a:p>
            <a:pPr lvl="1"/>
            <a:r>
              <a:rPr lang="en-GB" dirty="0"/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22724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Historical emergence of employability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38903676"/>
              </p:ext>
            </p:extLst>
          </p:nvPr>
        </p:nvGraphicFramePr>
        <p:xfrm>
          <a:off x="1259632" y="1340768"/>
          <a:ext cx="68407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 hype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51926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“Uganda's </a:t>
            </a:r>
            <a:r>
              <a:rPr lang="en-GB" dirty="0"/>
              <a:t>unemployed graduates held back by skills </a:t>
            </a:r>
            <a:r>
              <a:rPr lang="en-GB" dirty="0" smtClean="0"/>
              <a:t>gap”</a:t>
            </a:r>
            <a:endParaRPr lang="en-GB" dirty="0"/>
          </a:p>
          <a:p>
            <a:r>
              <a:rPr lang="en-GB" dirty="0" smtClean="0"/>
              <a:t>[</a:t>
            </a:r>
            <a:r>
              <a:rPr lang="en-GB" dirty="0"/>
              <a:t>Guardian, 16/1/14]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1988840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“</a:t>
            </a:r>
            <a:r>
              <a:rPr lang="en-GB" dirty="0"/>
              <a:t>South Africa's unemployment crisis cripples prospects for young </a:t>
            </a:r>
            <a:r>
              <a:rPr lang="en-GB" dirty="0" smtClean="0"/>
              <a:t>graduates”</a:t>
            </a:r>
            <a:endParaRPr lang="en-GB" dirty="0"/>
          </a:p>
          <a:p>
            <a:r>
              <a:rPr lang="en-GB" dirty="0" smtClean="0"/>
              <a:t>(</a:t>
            </a:r>
            <a:r>
              <a:rPr lang="en-GB" dirty="0" err="1" smtClean="0"/>
              <a:t>AfricaNews</a:t>
            </a:r>
            <a:r>
              <a:rPr lang="en-GB" dirty="0"/>
              <a:t>, </a:t>
            </a:r>
            <a:r>
              <a:rPr lang="en-GB" dirty="0" smtClean="0"/>
              <a:t>1/7/16]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64502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“</a:t>
            </a:r>
            <a:r>
              <a:rPr lang="en-GB" dirty="0"/>
              <a:t>Thousands of graduates working in jobs that don't require any </a:t>
            </a:r>
            <a:r>
              <a:rPr lang="en-GB" dirty="0" smtClean="0"/>
              <a:t>qualifications” </a:t>
            </a:r>
            <a:r>
              <a:rPr lang="en-GB" dirty="0"/>
              <a:t>(Independent (</a:t>
            </a:r>
            <a:r>
              <a:rPr lang="en-GB" dirty="0" smtClean="0"/>
              <a:t>UK), 1/7/16]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4365104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“Skills shortage forces manufacturers to rethink human capital strategy”</a:t>
            </a:r>
          </a:p>
          <a:p>
            <a:r>
              <a:rPr lang="en-GB" dirty="0"/>
              <a:t>(Business Day, Nigeria, 27/2/14]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98884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“The </a:t>
            </a:r>
            <a:r>
              <a:rPr lang="en-GB" dirty="0"/>
              <a:t>skills gap: who should be taking responsibility</a:t>
            </a:r>
            <a:r>
              <a:rPr lang="en-GB" dirty="0" smtClean="0"/>
              <a:t>?”</a:t>
            </a:r>
            <a:endParaRPr lang="en-GB" dirty="0"/>
          </a:p>
          <a:p>
            <a:r>
              <a:rPr lang="en-GB" dirty="0" smtClean="0"/>
              <a:t>(Telegraph (UK), 23/7/15)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3000" b="1" dirty="0">
                <a:latin typeface="Arial" pitchFamily="34" charset="0"/>
                <a:cs typeface="Arial" pitchFamily="34" charset="0"/>
              </a:rPr>
              <a:t>Global Employability University Ranking </a:t>
            </a:r>
            <a:r>
              <a:rPr lang="en-US" altLang="en-US" sz="3000" b="1" dirty="0" smtClean="0">
                <a:latin typeface="Arial" pitchFamily="34" charset="0"/>
                <a:cs typeface="Arial" pitchFamily="34" charset="0"/>
              </a:rPr>
              <a:t>2013 (THE)</a:t>
            </a:r>
            <a:endParaRPr lang="en-US" altLang="en-US" sz="3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693346"/>
              </p:ext>
            </p:extLst>
          </p:nvPr>
        </p:nvGraphicFramePr>
        <p:xfrm>
          <a:off x="846820" y="1556792"/>
          <a:ext cx="6840759" cy="4320482"/>
        </p:xfrm>
        <a:graphic>
          <a:graphicData uri="http://schemas.openxmlformats.org/drawingml/2006/table">
            <a:tbl>
              <a:tblPr/>
              <a:tblGrid>
                <a:gridCol w="1296144"/>
                <a:gridCol w="3797188"/>
                <a:gridCol w="1747427"/>
              </a:tblGrid>
              <a:tr h="395398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/>
                        <a:t>Rank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/>
                        <a:t>Institution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/>
                        <a:t>Country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702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1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Harvard University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USA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702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2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University of Cambridge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Great Britain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702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3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University of Oxford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Great Britain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702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4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California Institute of Technology 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USA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6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5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Yale University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USA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518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6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Massachusetts </a:t>
                      </a:r>
                      <a:r>
                        <a:rPr lang="en-GB" sz="1800" dirty="0" smtClean="0"/>
                        <a:t>Institute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of Technology</a:t>
                      </a:r>
                      <a:endParaRPr lang="en-GB" sz="1800" dirty="0"/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USA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702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7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Stanford University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USA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702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8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Columbia University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USA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6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9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Princeton University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USA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702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10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University of Toronto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Canada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6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11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err="1"/>
                        <a:t>Technische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Universität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München</a:t>
                      </a:r>
                      <a:endParaRPr lang="en-GB" sz="1800" dirty="0"/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Germany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63">
                <a:tc>
                  <a:txBody>
                    <a:bodyPr/>
                    <a:lstStyle/>
                    <a:p>
                      <a:pPr algn="l"/>
                      <a:r>
                        <a:rPr lang="en-GB" sz="1800"/>
                        <a:t>12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The University of Tokyo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Japan</a:t>
                      </a:r>
                    </a:p>
                  </a:txBody>
                  <a:tcPr marL="6035" marR="6035" marT="6035" marB="60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Adoption of employability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35181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employability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“a </a:t>
            </a:r>
            <a:r>
              <a:rPr lang="en-GB" dirty="0"/>
              <a:t>set of achievements – skills, understandings and personal attributes – that </a:t>
            </a:r>
            <a:r>
              <a:rPr lang="en-GB" dirty="0" smtClean="0"/>
              <a:t>makes graduates </a:t>
            </a:r>
            <a:r>
              <a:rPr lang="en-GB" dirty="0"/>
              <a:t>more likely to gain employment and be successful in their </a:t>
            </a:r>
            <a:r>
              <a:rPr lang="en-GB" dirty="0" smtClean="0"/>
              <a:t>chosen occupations</a:t>
            </a:r>
            <a:r>
              <a:rPr lang="en-GB" dirty="0"/>
              <a:t>, which benefits themselves, the workforce, the community and </a:t>
            </a:r>
            <a:r>
              <a:rPr lang="en-GB" dirty="0" smtClean="0"/>
              <a:t>the economy.”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Yorke</a:t>
            </a:r>
            <a:r>
              <a:rPr lang="en-GB" dirty="0" smtClean="0"/>
              <a:t> 2004)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N.B. Employability </a:t>
            </a:r>
            <a:r>
              <a:rPr lang="en-GB" i="1" dirty="0" smtClean="0"/>
              <a:t>not </a:t>
            </a:r>
            <a:r>
              <a:rPr lang="en-GB" dirty="0" smtClean="0"/>
              <a:t>employment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3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Conceptualisations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08620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415" y="1700808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474" y="4127103"/>
            <a:ext cx="5928597" cy="247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Centre </a:t>
            </a:r>
            <a:r>
              <a:rPr lang="en-GB" sz="3000" dirty="0" smtClean="0"/>
              <a:t>for Entrepreneurial Studies, </a:t>
            </a:r>
            <a:r>
              <a:rPr lang="en-GB" sz="3000" dirty="0"/>
              <a:t>Federal</a:t>
            </a:r>
            <a:br>
              <a:rPr lang="en-GB" sz="3000" dirty="0"/>
            </a:br>
            <a:r>
              <a:rPr lang="en-GB" sz="3000" dirty="0"/>
              <a:t>University of Agriculture, </a:t>
            </a:r>
            <a:r>
              <a:rPr lang="en-GB" sz="3000" dirty="0" smtClean="0"/>
              <a:t>Abeokuta</a:t>
            </a:r>
            <a:endParaRPr lang="en-GB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8840"/>
            <a:ext cx="427491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4504</TotalTime>
  <Words>547</Words>
  <Application>Microsoft Office PowerPoint</Application>
  <PresentationFormat>On-screen Show (4:3)</PresentationFormat>
  <Paragraphs>125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Adjacency</vt:lpstr>
      <vt:lpstr>Employability in higher education: tensions, risks and alternatives</vt:lpstr>
      <vt:lpstr>Historical emergence of employability</vt:lpstr>
      <vt:lpstr>Media hype</vt:lpstr>
      <vt:lpstr>Global Employability University Ranking 2013 (THE)</vt:lpstr>
      <vt:lpstr>Adoption of employability</vt:lpstr>
      <vt:lpstr>What is employability?</vt:lpstr>
      <vt:lpstr>Conceptualisations</vt:lpstr>
      <vt:lpstr>PowerPoint Presentation</vt:lpstr>
      <vt:lpstr>Centre for Entrepreneurial Studies, Federal University of Agriculture, Abeokuta</vt:lpstr>
      <vt:lpstr>PowerPoint Presentation</vt:lpstr>
      <vt:lpstr>PowerPoint Presentation</vt:lpstr>
      <vt:lpstr>Value of higher education</vt:lpstr>
      <vt:lpstr>Consonance with the central purpose of the university</vt:lpstr>
      <vt:lpstr>2. Ethics</vt:lpstr>
      <vt:lpstr>3. Efficiency</vt:lpstr>
      <vt:lpstr>4. Equity</vt:lpstr>
    </vt:vector>
  </TitlesOfParts>
  <Company>Institute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mtteidtb</dc:creator>
  <cp:lastModifiedBy>Tristan</cp:lastModifiedBy>
  <cp:revision>136</cp:revision>
  <dcterms:created xsi:type="dcterms:W3CDTF">2014-03-20T10:11:35Z</dcterms:created>
  <dcterms:modified xsi:type="dcterms:W3CDTF">2016-08-26T10:21:52Z</dcterms:modified>
</cp:coreProperties>
</file>