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45" r:id="rId2"/>
    <p:sldId id="633" r:id="rId3"/>
    <p:sldId id="634" r:id="rId4"/>
    <p:sldId id="614" r:id="rId5"/>
    <p:sldId id="646" r:id="rId6"/>
    <p:sldId id="647" r:id="rId7"/>
    <p:sldId id="642" r:id="rId8"/>
    <p:sldId id="613" r:id="rId9"/>
    <p:sldId id="643" r:id="rId10"/>
    <p:sldId id="644" r:id="rId11"/>
  </p:sldIdLst>
  <p:sldSz cx="9144000" cy="6858000" type="screen4x3"/>
  <p:notesSz cx="6669088" cy="9926638"/>
  <p:embeddedFontLst>
    <p:embeddedFont>
      <p:font typeface="Cisalpin LT Std" panose="02000503050000020004" pitchFamily="2" charset="0"/>
      <p:regular r:id="rId14"/>
      <p:bold r:id="rId15"/>
      <p:italic r:id="rId16"/>
      <p:boldItalic r:id="rId17"/>
    </p:embeddedFont>
    <p:embeddedFont>
      <p:font typeface="ＭＳ Ｐゴシック" panose="020B0600070205080204" pitchFamily="34" charset="-128"/>
      <p:regular r:id="rId1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46D"/>
    <a:srgbClr val="E8E8E8"/>
    <a:srgbClr val="D2DC53"/>
    <a:srgbClr val="C4DBE8"/>
    <a:srgbClr val="97B32C"/>
    <a:srgbClr val="CADBE4"/>
    <a:srgbClr val="526D7F"/>
    <a:srgbClr val="CCD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89870" autoAdjust="0"/>
  </p:normalViewPr>
  <p:slideViewPr>
    <p:cSldViewPr>
      <p:cViewPr varScale="1">
        <p:scale>
          <a:sx n="75" d="100"/>
          <a:sy n="75" d="100"/>
        </p:scale>
        <p:origin x="9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rans%20from%20old%20d%20drive\education\HE%20project\book\Chapter%202\Ch%202%20(finance)_19%20Feb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Sheet1!$B$2:$B$52</c:f>
              <c:numCache>
                <c:formatCode>0.0%</c:formatCode>
                <c:ptCount val="51"/>
                <c:pt idx="1">
                  <c:v>5.9340659340659303E-2</c:v>
                </c:pt>
                <c:pt idx="2">
                  <c:v>5.934065934065938E-2</c:v>
                </c:pt>
                <c:pt idx="3">
                  <c:v>7.032967032967033E-2</c:v>
                </c:pt>
                <c:pt idx="4">
                  <c:v>7.9120879120879117E-2</c:v>
                </c:pt>
                <c:pt idx="5">
                  <c:v>9.010989010989022E-2</c:v>
                </c:pt>
                <c:pt idx="6">
                  <c:v>9.8901098901099022E-2</c:v>
                </c:pt>
                <c:pt idx="7">
                  <c:v>0.10769230769230766</c:v>
                </c:pt>
                <c:pt idx="8">
                  <c:v>0.10769230769230766</c:v>
                </c:pt>
                <c:pt idx="9">
                  <c:v>0.12747252747252741</c:v>
                </c:pt>
                <c:pt idx="10">
                  <c:v>0.13846153846153855</c:v>
                </c:pt>
                <c:pt idx="11">
                  <c:v>0.13846153846153855</c:v>
                </c:pt>
                <c:pt idx="12">
                  <c:v>0.13846153846153855</c:v>
                </c:pt>
                <c:pt idx="13">
                  <c:v>0.13846153846153855</c:v>
                </c:pt>
                <c:pt idx="14">
                  <c:v>0.13846153846153855</c:v>
                </c:pt>
                <c:pt idx="15">
                  <c:v>0.13846153846153855</c:v>
                </c:pt>
                <c:pt idx="16">
                  <c:v>0.12747252747252741</c:v>
                </c:pt>
                <c:pt idx="17">
                  <c:v>0.12747252747252741</c:v>
                </c:pt>
                <c:pt idx="18">
                  <c:v>0.11868131868131868</c:v>
                </c:pt>
                <c:pt idx="19">
                  <c:v>0.11868131868131868</c:v>
                </c:pt>
                <c:pt idx="20">
                  <c:v>0.12747252747252741</c:v>
                </c:pt>
                <c:pt idx="21">
                  <c:v>0.12747252747252741</c:v>
                </c:pt>
                <c:pt idx="22">
                  <c:v>0.12747252747252741</c:v>
                </c:pt>
                <c:pt idx="23">
                  <c:v>0.12747252747252741</c:v>
                </c:pt>
                <c:pt idx="24">
                  <c:v>0.13846153846153855</c:v>
                </c:pt>
                <c:pt idx="25">
                  <c:v>0.13846153846153855</c:v>
                </c:pt>
                <c:pt idx="26">
                  <c:v>0.13846153846153855</c:v>
                </c:pt>
                <c:pt idx="27">
                  <c:v>0.14725274725274726</c:v>
                </c:pt>
                <c:pt idx="28">
                  <c:v>0.14725274725274726</c:v>
                </c:pt>
                <c:pt idx="29">
                  <c:v>0.16703296703296713</c:v>
                </c:pt>
                <c:pt idx="30">
                  <c:v>0.18681318681318695</c:v>
                </c:pt>
                <c:pt idx="31">
                  <c:v>0.22857142857142868</c:v>
                </c:pt>
                <c:pt idx="32">
                  <c:v>0.27912087912087957</c:v>
                </c:pt>
                <c:pt idx="33">
                  <c:v>0.29890109890109889</c:v>
                </c:pt>
                <c:pt idx="34">
                  <c:v>0.31868131868131866</c:v>
                </c:pt>
                <c:pt idx="35">
                  <c:v>0.31868131868131866</c:v>
                </c:pt>
                <c:pt idx="36">
                  <c:v>0.32967032967032989</c:v>
                </c:pt>
                <c:pt idx="37">
                  <c:v>0.32967032967032989</c:v>
                </c:pt>
                <c:pt idx="38">
                  <c:v>0.30989010989011007</c:v>
                </c:pt>
                <c:pt idx="39">
                  <c:v>0.31868131868131866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D-42C5-9B3C-FE57832D39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38100">
              <a:solidFill>
                <a:srgbClr val="66CCFF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40" formatCode="0.0%">
                  <c:v>0.31870900406065833</c:v>
                </c:pt>
                <c:pt idx="41" formatCode="0.0%">
                  <c:v>0.32273310764728258</c:v>
                </c:pt>
                <c:pt idx="42" formatCode="0.0%">
                  <c:v>0.33158613553785693</c:v>
                </c:pt>
                <c:pt idx="43" formatCode="0.0%">
                  <c:v>0.32675721123390727</c:v>
                </c:pt>
                <c:pt idx="44" formatCode="0.0%">
                  <c:v>0.32514756979925763</c:v>
                </c:pt>
                <c:pt idx="45" formatCode="0.0%">
                  <c:v>0.34687772916702958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D-42C5-9B3C-FE57832D39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ln w="38100">
              <a:solidFill>
                <a:srgbClr val="66CCFF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46" formatCode="0.0%">
                  <c:v>0.33600000000000024</c:v>
                </c:pt>
                <c:pt idx="47" formatCode="0.0%">
                  <c:v>0.35000000000000014</c:v>
                </c:pt>
                <c:pt idx="48" formatCode="0.0%">
                  <c:v>0.36700000000000021</c:v>
                </c:pt>
                <c:pt idx="49" formatCode="0.0%">
                  <c:v>0.37400000000000017</c:v>
                </c:pt>
                <c:pt idx="50" formatCode="0.0%">
                  <c:v>0.37800000000000017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8D-42C5-9B3C-FE57832D3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049792"/>
        <c:axId val="116051328"/>
      </c:lineChart>
      <c:catAx>
        <c:axId val="1160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16051328"/>
        <c:crosses val="autoZero"/>
        <c:auto val="1"/>
        <c:lblAlgn val="ctr"/>
        <c:lblOffset val="100"/>
        <c:noMultiLvlLbl val="0"/>
      </c:catAx>
      <c:valAx>
        <c:axId val="11605132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1604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9359487958752"/>
          <c:y val="4.4542618013456423E-2"/>
          <c:w val="0.85911641161814445"/>
          <c:h val="0.7589696420690899"/>
        </c:manualLayout>
      </c:layout>
      <c:lineChart>
        <c:grouping val="standard"/>
        <c:varyColors val="0"/>
        <c:ser>
          <c:idx val="0"/>
          <c:order val="0"/>
          <c:tx>
            <c:strRef>
              <c:f>'Figure 2.6'!$L$8</c:f>
              <c:strCache>
                <c:ptCount val="1"/>
                <c:pt idx="0">
                  <c:v>Q1</c:v>
                </c:pt>
              </c:strCache>
            </c:strRef>
          </c:tx>
          <c:spPr>
            <a:ln>
              <a:solidFill>
                <a:prstClr val="black"/>
              </a:solidFill>
              <a:prstDash val="sysDot"/>
            </a:ln>
          </c:spPr>
          <c:marker>
            <c:symbol val="none"/>
          </c:marker>
          <c:cat>
            <c:numRef>
              <c:f>'Figure 2.6'!$K$9:$K$19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'Figure 2.6'!$L$9:$L$19</c:f>
              <c:numCache>
                <c:formatCode>0.0</c:formatCode>
                <c:ptCount val="11"/>
                <c:pt idx="0">
                  <c:v>10.067272727272718</c:v>
                </c:pt>
                <c:pt idx="1">
                  <c:v>11.402727272727404</c:v>
                </c:pt>
                <c:pt idx="2">
                  <c:v>11.3</c:v>
                </c:pt>
                <c:pt idx="3">
                  <c:v>11.700000000000001</c:v>
                </c:pt>
                <c:pt idx="4">
                  <c:v>12.9</c:v>
                </c:pt>
                <c:pt idx="5">
                  <c:v>13.600000000000001</c:v>
                </c:pt>
                <c:pt idx="6">
                  <c:v>14.000000000000002</c:v>
                </c:pt>
                <c:pt idx="7">
                  <c:v>15</c:v>
                </c:pt>
                <c:pt idx="8">
                  <c:v>15.1</c:v>
                </c:pt>
                <c:pt idx="9">
                  <c:v>16.400000000000002</c:v>
                </c:pt>
                <c:pt idx="10">
                  <c:v>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CC-47C5-8984-B0639FF04CA5}"/>
            </c:ext>
          </c:extLst>
        </c:ser>
        <c:ser>
          <c:idx val="1"/>
          <c:order val="1"/>
          <c:tx>
            <c:strRef>
              <c:f>'Figure 2.6'!$M$8</c:f>
              <c:strCache>
                <c:ptCount val="1"/>
                <c:pt idx="0">
                  <c:v>Q2</c:v>
                </c:pt>
              </c:strCache>
            </c:strRef>
          </c:tx>
          <c:spPr>
            <a:ln>
              <a:solidFill>
                <a:prstClr val="black"/>
              </a:solidFill>
              <a:prstDash val="sysDash"/>
            </a:ln>
          </c:spPr>
          <c:marker>
            <c:symbol val="none"/>
          </c:marker>
          <c:cat>
            <c:numRef>
              <c:f>'Figure 2.6'!$K$9:$K$19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'Figure 2.6'!$M$9:$M$19</c:f>
              <c:numCache>
                <c:formatCode>0.0</c:formatCode>
                <c:ptCount val="11"/>
                <c:pt idx="0">
                  <c:v>16.787570621468927</c:v>
                </c:pt>
                <c:pt idx="1">
                  <c:v>18.405649717513878</c:v>
                </c:pt>
                <c:pt idx="2">
                  <c:v>17.899999999999999</c:v>
                </c:pt>
                <c:pt idx="3">
                  <c:v>18.2</c:v>
                </c:pt>
                <c:pt idx="4">
                  <c:v>19.7</c:v>
                </c:pt>
                <c:pt idx="5">
                  <c:v>20.100000000000001</c:v>
                </c:pt>
                <c:pt idx="6">
                  <c:v>20.399999999999999</c:v>
                </c:pt>
                <c:pt idx="7">
                  <c:v>21.7</c:v>
                </c:pt>
                <c:pt idx="8">
                  <c:v>21.3</c:v>
                </c:pt>
                <c:pt idx="9">
                  <c:v>22.900000000000002</c:v>
                </c:pt>
                <c:pt idx="10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CC-47C5-8984-B0639FF04CA5}"/>
            </c:ext>
          </c:extLst>
        </c:ser>
        <c:ser>
          <c:idx val="2"/>
          <c:order val="2"/>
          <c:tx>
            <c:strRef>
              <c:f>'Figure 2.6'!$N$8</c:f>
              <c:strCache>
                <c:ptCount val="1"/>
                <c:pt idx="0">
                  <c:v>Q3</c:v>
                </c:pt>
              </c:strCache>
            </c:strRef>
          </c:tx>
          <c:spPr>
            <a:ln>
              <a:solidFill>
                <a:prstClr val="black"/>
              </a:solidFill>
              <a:prstDash val="dash"/>
            </a:ln>
          </c:spPr>
          <c:marker>
            <c:symbol val="none"/>
          </c:marker>
          <c:cat>
            <c:numRef>
              <c:f>'Figure 2.6'!$K$9:$K$19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'Figure 2.6'!$N$9:$N$19</c:f>
              <c:numCache>
                <c:formatCode>0.0</c:formatCode>
                <c:ptCount val="11"/>
                <c:pt idx="0">
                  <c:v>22.997863247863229</c:v>
                </c:pt>
                <c:pt idx="1">
                  <c:v>24.805555555555557</c:v>
                </c:pt>
                <c:pt idx="2">
                  <c:v>23.5</c:v>
                </c:pt>
                <c:pt idx="3">
                  <c:v>24.099999999999987</c:v>
                </c:pt>
                <c:pt idx="4">
                  <c:v>25.1</c:v>
                </c:pt>
                <c:pt idx="5">
                  <c:v>25.8</c:v>
                </c:pt>
                <c:pt idx="6">
                  <c:v>26</c:v>
                </c:pt>
                <c:pt idx="7">
                  <c:v>27.3</c:v>
                </c:pt>
                <c:pt idx="8">
                  <c:v>26.3</c:v>
                </c:pt>
                <c:pt idx="9">
                  <c:v>28.199999999999996</c:v>
                </c:pt>
                <c:pt idx="10">
                  <c:v>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CC-47C5-8984-B0639FF04CA5}"/>
            </c:ext>
          </c:extLst>
        </c:ser>
        <c:ser>
          <c:idx val="3"/>
          <c:order val="3"/>
          <c:tx>
            <c:strRef>
              <c:f>'Figure 2.6'!$O$8</c:f>
              <c:strCache>
                <c:ptCount val="1"/>
                <c:pt idx="0">
                  <c:v>Q4</c:v>
                </c:pt>
              </c:strCache>
            </c:strRef>
          </c:tx>
          <c:spPr>
            <a:ln>
              <a:solidFill>
                <a:prstClr val="black"/>
              </a:solidFill>
              <a:prstDash val="lgDash"/>
            </a:ln>
          </c:spPr>
          <c:marker>
            <c:symbol val="none"/>
          </c:marker>
          <c:cat>
            <c:numRef>
              <c:f>'Figure 2.6'!$K$9:$K$19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'Figure 2.6'!$O$9:$O$19</c:f>
              <c:numCache>
                <c:formatCode>0.0</c:formatCode>
                <c:ptCount val="11"/>
                <c:pt idx="0">
                  <c:v>30.896103896103789</c:v>
                </c:pt>
                <c:pt idx="1">
                  <c:v>33.428571428571907</c:v>
                </c:pt>
                <c:pt idx="2">
                  <c:v>31.2</c:v>
                </c:pt>
                <c:pt idx="3">
                  <c:v>31.7</c:v>
                </c:pt>
                <c:pt idx="4">
                  <c:v>33.1</c:v>
                </c:pt>
                <c:pt idx="5">
                  <c:v>33.300000000000004</c:v>
                </c:pt>
                <c:pt idx="6">
                  <c:v>33.4</c:v>
                </c:pt>
                <c:pt idx="7">
                  <c:v>35.4</c:v>
                </c:pt>
                <c:pt idx="8">
                  <c:v>33.300000000000004</c:v>
                </c:pt>
                <c:pt idx="9">
                  <c:v>34.9</c:v>
                </c:pt>
                <c:pt idx="10">
                  <c:v>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CC-47C5-8984-B0639FF04CA5}"/>
            </c:ext>
          </c:extLst>
        </c:ser>
        <c:ser>
          <c:idx val="4"/>
          <c:order val="4"/>
          <c:tx>
            <c:strRef>
              <c:f>'Figure 2.6'!$P$8</c:f>
              <c:strCache>
                <c:ptCount val="1"/>
                <c:pt idx="0">
                  <c:v>Q5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'Figure 2.6'!$K$9:$K$19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'Figure 2.6'!$P$9:$P$19</c:f>
              <c:numCache>
                <c:formatCode>0.0</c:formatCode>
                <c:ptCount val="11"/>
                <c:pt idx="0">
                  <c:v>42.999767441860122</c:v>
                </c:pt>
                <c:pt idx="1">
                  <c:v>45.90651162790698</c:v>
                </c:pt>
                <c:pt idx="2">
                  <c:v>43.1</c:v>
                </c:pt>
                <c:pt idx="3">
                  <c:v>43.1</c:v>
                </c:pt>
                <c:pt idx="4">
                  <c:v>44.1</c:v>
                </c:pt>
                <c:pt idx="5">
                  <c:v>44.1</c:v>
                </c:pt>
                <c:pt idx="6">
                  <c:v>43.9</c:v>
                </c:pt>
                <c:pt idx="7">
                  <c:v>46.6</c:v>
                </c:pt>
                <c:pt idx="8">
                  <c:v>43.8</c:v>
                </c:pt>
                <c:pt idx="9">
                  <c:v>45</c:v>
                </c:pt>
                <c:pt idx="10">
                  <c:v>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DCC-47C5-8984-B0639FF04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834368"/>
        <c:axId val="81835904"/>
      </c:lineChart>
      <c:catAx>
        <c:axId val="818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835904"/>
        <c:crosses val="autoZero"/>
        <c:auto val="1"/>
        <c:lblAlgn val="ctr"/>
        <c:lblOffset val="100"/>
        <c:noMultiLvlLbl val="0"/>
      </c:catAx>
      <c:valAx>
        <c:axId val="81835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GB" b="0"/>
                  <a:t>%</a:t>
                </a:r>
              </a:p>
            </c:rich>
          </c:tx>
          <c:layout>
            <c:manualLayout>
              <c:xMode val="edge"/>
              <c:yMode val="edge"/>
              <c:x val="1.7282927353379101E-3"/>
              <c:y val="0.384037039617835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1834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049170006148"/>
          <c:y val="4.7611368675669626E-2"/>
          <c:w val="0.87383982340872901"/>
          <c:h val="0.64128072985031159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Teaching grants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Sheet1!$A$2:$A$29</c:f>
              <c:strCache>
                <c:ptCount val="28"/>
                <c:pt idx="0">
                  <c:v>1990–91</c:v>
                </c:pt>
                <c:pt idx="1">
                  <c:v>1991/92</c:v>
                </c:pt>
                <c:pt idx="2">
                  <c:v>1992–93</c:v>
                </c:pt>
                <c:pt idx="3">
                  <c:v>1993/94</c:v>
                </c:pt>
                <c:pt idx="4">
                  <c:v>1994–95</c:v>
                </c:pt>
                <c:pt idx="5">
                  <c:v>1995/96</c:v>
                </c:pt>
                <c:pt idx="6">
                  <c:v>1996–97</c:v>
                </c:pt>
                <c:pt idx="7">
                  <c:v>1997/98</c:v>
                </c:pt>
                <c:pt idx="8">
                  <c:v>1998–99</c:v>
                </c:pt>
                <c:pt idx="9">
                  <c:v>1999/00</c:v>
                </c:pt>
                <c:pt idx="10">
                  <c:v>2000–01</c:v>
                </c:pt>
                <c:pt idx="11">
                  <c:v>2001/02</c:v>
                </c:pt>
                <c:pt idx="12">
                  <c:v>2002–03</c:v>
                </c:pt>
                <c:pt idx="13">
                  <c:v>2003/04</c:v>
                </c:pt>
                <c:pt idx="14">
                  <c:v>2004–05</c:v>
                </c:pt>
                <c:pt idx="15">
                  <c:v>2005/06</c:v>
                </c:pt>
                <c:pt idx="16">
                  <c:v>2006–07</c:v>
                </c:pt>
                <c:pt idx="17">
                  <c:v>2007/08</c:v>
                </c:pt>
                <c:pt idx="18">
                  <c:v>2008–09</c:v>
                </c:pt>
                <c:pt idx="19">
                  <c:v>2009/10</c:v>
                </c:pt>
                <c:pt idx="20">
                  <c:v>2010–11</c:v>
                </c:pt>
                <c:pt idx="21">
                  <c:v>2011/12</c:v>
                </c:pt>
                <c:pt idx="22">
                  <c:v>2012–13</c:v>
                </c:pt>
                <c:pt idx="23">
                  <c:v>2013/14</c:v>
                </c:pt>
                <c:pt idx="24">
                  <c:v>2014–15</c:v>
                </c:pt>
                <c:pt idx="25">
                  <c:v>2015/16</c:v>
                </c:pt>
                <c:pt idx="26">
                  <c:v>2016–17</c:v>
                </c:pt>
                <c:pt idx="27">
                  <c:v>2017/18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18691.858305250771</c:v>
                </c:pt>
                <c:pt idx="1">
                  <c:v>17671.483236256317</c:v>
                </c:pt>
                <c:pt idx="2">
                  <c:v>16635.48816061758</c:v>
                </c:pt>
                <c:pt idx="3">
                  <c:v>16059.118340647226</c:v>
                </c:pt>
                <c:pt idx="4">
                  <c:v>15152.16849123312</c:v>
                </c:pt>
                <c:pt idx="5">
                  <c:v>14354.637580999904</c:v>
                </c:pt>
                <c:pt idx="6">
                  <c:v>14171.957609139467</c:v>
                </c:pt>
                <c:pt idx="7">
                  <c:v>13900.946873949986</c:v>
                </c:pt>
                <c:pt idx="8">
                  <c:v>13553.401059926069</c:v>
                </c:pt>
                <c:pt idx="9">
                  <c:v>13396.071036450066</c:v>
                </c:pt>
                <c:pt idx="10">
                  <c:v>13304.620406457912</c:v>
                </c:pt>
                <c:pt idx="11">
                  <c:v>13204.058419907753</c:v>
                </c:pt>
                <c:pt idx="12">
                  <c:v>13631.34824469118</c:v>
                </c:pt>
                <c:pt idx="13">
                  <c:v>13872.715997810346</c:v>
                </c:pt>
                <c:pt idx="14">
                  <c:v>14252.762906491569</c:v>
                </c:pt>
                <c:pt idx="15">
                  <c:v>14394.933704309718</c:v>
                </c:pt>
                <c:pt idx="16">
                  <c:v>14391.230594843944</c:v>
                </c:pt>
                <c:pt idx="17">
                  <c:v>14004.903541779844</c:v>
                </c:pt>
                <c:pt idx="18">
                  <c:v>13419.975082967509</c:v>
                </c:pt>
                <c:pt idx="19">
                  <c:v>12931.252194084111</c:v>
                </c:pt>
                <c:pt idx="20">
                  <c:v>12045.13239960558</c:v>
                </c:pt>
                <c:pt idx="21">
                  <c:v>11183.807923055068</c:v>
                </c:pt>
                <c:pt idx="22">
                  <c:v>1817.8141525311878</c:v>
                </c:pt>
                <c:pt idx="23">
                  <c:v>2036.422891803983</c:v>
                </c:pt>
                <c:pt idx="24">
                  <c:v>1874.3551483582048</c:v>
                </c:pt>
                <c:pt idx="25">
                  <c:v>1957.5309476038358</c:v>
                </c:pt>
                <c:pt idx="26">
                  <c:v>1928.802936522367</c:v>
                </c:pt>
                <c:pt idx="27">
                  <c:v>1877.3658721660231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6-4C2A-9CB7-A0AC188E6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Fee income</c:v>
                </c:pt>
              </c:strCache>
            </c:strRef>
          </c:tx>
          <c:cat>
            <c:strRef>
              <c:f>Sheet1!$A$2:$A$29</c:f>
              <c:strCache>
                <c:ptCount val="28"/>
                <c:pt idx="0">
                  <c:v>1990–91</c:v>
                </c:pt>
                <c:pt idx="1">
                  <c:v>1991/92</c:v>
                </c:pt>
                <c:pt idx="2">
                  <c:v>1992–93</c:v>
                </c:pt>
                <c:pt idx="3">
                  <c:v>1993/94</c:v>
                </c:pt>
                <c:pt idx="4">
                  <c:v>1994–95</c:v>
                </c:pt>
                <c:pt idx="5">
                  <c:v>1995/96</c:v>
                </c:pt>
                <c:pt idx="6">
                  <c:v>1996–97</c:v>
                </c:pt>
                <c:pt idx="7">
                  <c:v>1997/98</c:v>
                </c:pt>
                <c:pt idx="8">
                  <c:v>1998–99</c:v>
                </c:pt>
                <c:pt idx="9">
                  <c:v>1999/00</c:v>
                </c:pt>
                <c:pt idx="10">
                  <c:v>2000–01</c:v>
                </c:pt>
                <c:pt idx="11">
                  <c:v>2001/02</c:v>
                </c:pt>
                <c:pt idx="12">
                  <c:v>2002–03</c:v>
                </c:pt>
                <c:pt idx="13">
                  <c:v>2003/04</c:v>
                </c:pt>
                <c:pt idx="14">
                  <c:v>2004–05</c:v>
                </c:pt>
                <c:pt idx="15">
                  <c:v>2005/06</c:v>
                </c:pt>
                <c:pt idx="16">
                  <c:v>2006–07</c:v>
                </c:pt>
                <c:pt idx="17">
                  <c:v>2007/08</c:v>
                </c:pt>
                <c:pt idx="18">
                  <c:v>2008–09</c:v>
                </c:pt>
                <c:pt idx="19">
                  <c:v>2009/10</c:v>
                </c:pt>
                <c:pt idx="20">
                  <c:v>2010–11</c:v>
                </c:pt>
                <c:pt idx="21">
                  <c:v>2011/12</c:v>
                </c:pt>
                <c:pt idx="22">
                  <c:v>2012–13</c:v>
                </c:pt>
                <c:pt idx="23">
                  <c:v>2013/14</c:v>
                </c:pt>
                <c:pt idx="24">
                  <c:v>2014–15</c:v>
                </c:pt>
                <c:pt idx="25">
                  <c:v>2015/16</c:v>
                </c:pt>
                <c:pt idx="26">
                  <c:v>2016–17</c:v>
                </c:pt>
                <c:pt idx="27">
                  <c:v>2017/18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3834.9499843428098</c:v>
                </c:pt>
                <c:pt idx="9">
                  <c:v>3825.817629550731</c:v>
                </c:pt>
                <c:pt idx="10">
                  <c:v>3851.4125359624954</c:v>
                </c:pt>
                <c:pt idx="11">
                  <c:v>3778.7799892754442</c:v>
                </c:pt>
                <c:pt idx="12">
                  <c:v>3762.1273975086001</c:v>
                </c:pt>
                <c:pt idx="13">
                  <c:v>3706.3715802711872</c:v>
                </c:pt>
                <c:pt idx="14">
                  <c:v>3658.8005032930623</c:v>
                </c:pt>
                <c:pt idx="15">
                  <c:v>3624.7677797669485</c:v>
                </c:pt>
                <c:pt idx="16">
                  <c:v>12429.360811407249</c:v>
                </c:pt>
                <c:pt idx="17">
                  <c:v>12120.878564604402</c:v>
                </c:pt>
                <c:pt idx="18">
                  <c:v>11971.486882435789</c:v>
                </c:pt>
                <c:pt idx="19">
                  <c:v>12226.360654939326</c:v>
                </c:pt>
                <c:pt idx="20">
                  <c:v>11934.361826581233</c:v>
                </c:pt>
                <c:pt idx="21">
                  <c:v>11300.815574391549</c:v>
                </c:pt>
                <c:pt idx="22">
                  <c:v>26128.178974874256</c:v>
                </c:pt>
                <c:pt idx="23">
                  <c:v>25145.378682702121</c:v>
                </c:pt>
                <c:pt idx="24">
                  <c:v>25350.5485639652</c:v>
                </c:pt>
                <c:pt idx="25">
                  <c:v>25989.262372974819</c:v>
                </c:pt>
                <c:pt idx="26">
                  <c:v>25549.239632202756</c:v>
                </c:pt>
                <c:pt idx="27">
                  <c:v>26577.763666988496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6-4C2A-9CB7-A0AC188E6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81408"/>
        <c:axId val="109821952"/>
      </c:areaChart>
      <c:catAx>
        <c:axId val="1016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09821952"/>
        <c:crosses val="autoZero"/>
        <c:auto val="1"/>
        <c:lblAlgn val="ctr"/>
        <c:lblOffset val="100"/>
        <c:tickLblSkip val="2"/>
        <c:noMultiLvlLbl val="0"/>
      </c:catAx>
      <c:valAx>
        <c:axId val="10982195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&quot;£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681408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>
              <a:defRPr sz="1200"/>
            </a:lvl1pPr>
          </a:lstStyle>
          <a:p>
            <a:fld id="{C459F707-90F0-461D-A6E2-9AD56775D58A}" type="datetimeFigureOut">
              <a:rPr lang="en-US" smtClean="0"/>
              <a:pPr/>
              <a:t>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6332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>
              <a:defRPr sz="1200"/>
            </a:lvl1pPr>
          </a:lstStyle>
          <a:p>
            <a:fld id="{85B7AABE-B306-4DA3-B575-94547EF12B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3" y="4715155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8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30308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62F7B53B-C2C2-4B9C-92BF-D29D28504A8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gradFill rotWithShape="0">
            <a:gsLst>
              <a:gs pos="0">
                <a:srgbClr val="CCDDE6">
                  <a:gamma/>
                  <a:tint val="0"/>
                  <a:invGamma/>
                </a:srgbClr>
              </a:gs>
              <a:gs pos="100000">
                <a:srgbClr val="CCDD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CADBE4"/>
              </a:gs>
              <a:gs pos="100000">
                <a:srgbClr val="CADBE4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362200"/>
            <a:ext cx="6248400" cy="990600"/>
          </a:xfrm>
        </p:spPr>
        <p:txBody>
          <a:bodyPr/>
          <a:lstStyle>
            <a:lvl1pPr>
              <a:defRPr sz="2600">
                <a:solidFill>
                  <a:srgbClr val="526D7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97B32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2362200" cy="304800"/>
          </a:xfrm>
        </p:spPr>
        <p:txBody>
          <a:bodyPr/>
          <a:lstStyle>
            <a:lvl1pPr>
              <a:defRPr sz="1400" baseline="-25000">
                <a:latin typeface="Arial" charset="0"/>
              </a:defRPr>
            </a:lvl1pPr>
          </a:lstStyle>
          <a:p>
            <a:r>
              <a:rPr lang="en-GB"/>
              <a:t>© Institute for Fiscal Studies  </a:t>
            </a:r>
          </a:p>
          <a:p>
            <a:endParaRPr lang="en-GB"/>
          </a:p>
        </p:txBody>
      </p:sp>
      <p:pic>
        <p:nvPicPr>
          <p:cNvPr id="5135" name="Picture 15" descr="IFS-office-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74738"/>
            <a:ext cx="3200400" cy="9604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3046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3046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48100" cy="1674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600200"/>
            <a:ext cx="3848100" cy="16748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718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52400" y="6477000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167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1674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Institute for Fiscal Studies  </a:t>
            </a:r>
            <a:endParaRPr lang="en-GB" baseline="-2500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CCDDE6"/>
              </a:gs>
              <a:gs pos="100000">
                <a:srgbClr val="CCDDE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aseline="0">
                <a:solidFill>
                  <a:srgbClr val="526D7F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rgbClr val="526D7F"/>
                </a:solidFill>
                <a:latin typeface="+mn-lt"/>
                <a:cs typeface="Arial" charset="0"/>
              </a:defRPr>
            </a:lvl1pPr>
          </a:lstStyle>
          <a:p>
            <a:r>
              <a:rPr lang="en-GB"/>
              <a:t>© Institute for Fiscal Studies  </a:t>
            </a:r>
          </a:p>
        </p:txBody>
      </p:sp>
      <p:pic>
        <p:nvPicPr>
          <p:cNvPr id="1053" name="Picture 29" descr="IFS-office-gre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6224588"/>
            <a:ext cx="1600200" cy="481012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7B3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5300663" y="4373563"/>
            <a:ext cx="184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isalpin LT Std" pitchFamily="1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•"/>
        <a:defRPr sz="2000">
          <a:solidFill>
            <a:srgbClr val="31546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–"/>
        <a:defRPr>
          <a:solidFill>
            <a:srgbClr val="31546D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•"/>
        <a:defRPr sz="1400">
          <a:solidFill>
            <a:srgbClr val="31546D"/>
          </a:solidFill>
          <a:latin typeface="+mn-lt"/>
        </a:defRPr>
      </a:lvl3pPr>
      <a:lvl4pPr marL="16002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–"/>
        <a:defRPr sz="1400">
          <a:solidFill>
            <a:srgbClr val="31546D"/>
          </a:solidFill>
          <a:latin typeface="+mn-lt"/>
        </a:defRPr>
      </a:lvl4pPr>
      <a:lvl5pPr marL="20574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»"/>
        <a:defRPr sz="1400">
          <a:solidFill>
            <a:srgbClr val="31546D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»"/>
        <a:defRPr sz="1400">
          <a:solidFill>
            <a:srgbClr val="31546D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»"/>
        <a:defRPr sz="1400">
          <a:solidFill>
            <a:srgbClr val="31546D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»"/>
        <a:defRPr sz="1400">
          <a:solidFill>
            <a:srgbClr val="31546D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0000"/>
        </a:spcBef>
        <a:spcAft>
          <a:spcPct val="20000"/>
        </a:spcAft>
        <a:buClr>
          <a:srgbClr val="BFCC22"/>
        </a:buClr>
        <a:buChar char="»"/>
        <a:defRPr sz="1400">
          <a:solidFill>
            <a:srgbClr val="31546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HE finance in England: what we have learnt from Australia?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3773420"/>
            <a:ext cx="6400800" cy="1103379"/>
          </a:xfrm>
        </p:spPr>
        <p:txBody>
          <a:bodyPr/>
          <a:lstStyle/>
          <a:p>
            <a:r>
              <a:rPr lang="en-GB" sz="1800" dirty="0"/>
              <a:t>Lorraine Dearden</a:t>
            </a:r>
          </a:p>
          <a:p>
            <a:r>
              <a:rPr lang="en-GB" sz="1800" dirty="0"/>
              <a:t>University College London and Institute for Fiscal Studies</a:t>
            </a:r>
          </a:p>
          <a:p>
            <a:r>
              <a:rPr lang="en-GB" sz="1800" dirty="0"/>
              <a:t>Email: ldearden@ifs.org.uk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https://www.ioe.ac.uk/about/documents/Agent_Zone/IoE_286CP_smal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35" y="1012240"/>
            <a:ext cx="2493065" cy="1237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97063"/>
            <a:ext cx="21764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1515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ICLs in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684359"/>
          </a:xfrm>
        </p:spPr>
        <p:txBody>
          <a:bodyPr/>
          <a:lstStyle/>
          <a:p>
            <a:r>
              <a:rPr lang="en-GB" dirty="0"/>
              <a:t>Are not perfect and certain design elements need changing</a:t>
            </a:r>
          </a:p>
          <a:p>
            <a:pPr lvl="1"/>
            <a:r>
              <a:rPr lang="en-GB" dirty="0"/>
              <a:t>Abolition of grants in 2016 undesirable effects and doesn’t save much money</a:t>
            </a:r>
          </a:p>
          <a:p>
            <a:r>
              <a:rPr lang="en-GB" dirty="0"/>
              <a:t>Not impacted on access for low-socio economic students and ensures they have no upfront costs from going to HE (between 50-100% increase in low SES participation in HE variously measured)</a:t>
            </a:r>
          </a:p>
          <a:p>
            <a:r>
              <a:rPr lang="en-GB" dirty="0"/>
              <a:t>Increased funding for HEI even though student numbers expanding</a:t>
            </a:r>
          </a:p>
          <a:p>
            <a:r>
              <a:rPr lang="en-GB" dirty="0"/>
              <a:t>Reduced government outlays on HE though still significant taxpayer contributions to HE including for ICL system</a:t>
            </a:r>
          </a:p>
          <a:p>
            <a:r>
              <a:rPr lang="en-GB" dirty="0"/>
              <a:t>General view that this is fair for all taxpayers</a:t>
            </a:r>
          </a:p>
          <a:p>
            <a:r>
              <a:rPr lang="en-GB" dirty="0"/>
              <a:t>Thanks Australia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</p:spTree>
    <p:extLst>
      <p:ext uri="{BB962C8B-B14F-4D97-AF65-F5344CB8AC3E}">
        <p14:creationId xmlns:p14="http://schemas.microsoft.com/office/powerpoint/2010/main" val="6175177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full-time HE participation in Great Britain has risen dramatically over the last 50 years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848600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5949280"/>
            <a:ext cx="5328592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Sources. 1961-1999: Elias P. and Purcell K. (2004) ‘The Earnings of Graduates in their Early Careers’, Warwick Institute for Employment Research, Figure 1; 2000-2010: Department for Business Education and Skills (2014) ‘Participation rates in higher education: academic years 2006/2007 – 2012/2013 (Provisional)’, 24 August, Tables 1, A and B.</a:t>
            </a:r>
          </a:p>
        </p:txBody>
      </p:sp>
    </p:spTree>
    <p:extLst>
      <p:ext uri="{BB962C8B-B14F-4D97-AF65-F5344CB8AC3E}">
        <p14:creationId xmlns:p14="http://schemas.microsoft.com/office/powerpoint/2010/main" val="381050922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for UK government: how to fund expansion in a fair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94848" cy="4118050"/>
          </a:xfrm>
        </p:spPr>
        <p:txBody>
          <a:bodyPr/>
          <a:lstStyle/>
          <a:p>
            <a:r>
              <a:rPr lang="en-GB" sz="2400" dirty="0"/>
              <a:t>Does this mean 100% subsidy i.e. ‘Free’ Higher Education?</a:t>
            </a:r>
          </a:p>
          <a:p>
            <a:pPr lvl="1"/>
            <a:r>
              <a:rPr lang="en-GB" sz="2000" dirty="0"/>
              <a:t>Graduates on average earn more and therefore pay higher taxes</a:t>
            </a:r>
          </a:p>
          <a:p>
            <a:pPr lvl="1"/>
            <a:r>
              <a:rPr lang="en-GB" sz="2000" dirty="0"/>
              <a:t>But ‘Free’ HE is regressive as involves non graduates subsidising high earning graduates</a:t>
            </a:r>
          </a:p>
          <a:p>
            <a:pPr lvl="1"/>
            <a:r>
              <a:rPr lang="en-GB" sz="2000" dirty="0"/>
              <a:t>Graduates are also benefitting from a service to which not everyone has access and from which they derive personal benefit in addition to social benefits of HE</a:t>
            </a:r>
          </a:p>
          <a:p>
            <a:r>
              <a:rPr lang="en-GB" sz="2400" dirty="0"/>
              <a:t>What is the right balance between public and private contributions that minimises risks for low socio-economic students and is affordable?</a:t>
            </a:r>
          </a:p>
        </p:txBody>
      </p:sp>
    </p:spTree>
    <p:extLst>
      <p:ext uri="{BB962C8B-B14F-4D97-AF65-F5344CB8AC3E}">
        <p14:creationId xmlns:p14="http://schemas.microsoft.com/office/powerpoint/2010/main" val="1638562996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776" y="332656"/>
            <a:ext cx="7897316" cy="80196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Income Contingent Loans (ICLs) – the Bruce solution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85348" cy="4445832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1990s no fees but mortgage style student loans for maintenance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ICLs introduced in 1999 for maintenance but still upfront means tested fees (maximum of £1,000)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Still needed Bruce</a:t>
            </a: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2006 introduced ICLs for both fees (£3,000) and maintenance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We got there</a:t>
            </a:r>
          </a:p>
        </p:txBody>
      </p:sp>
    </p:spTree>
    <p:extLst>
      <p:ext uri="{BB962C8B-B14F-4D97-AF65-F5344CB8AC3E}">
        <p14:creationId xmlns:p14="http://schemas.microsoft.com/office/powerpoint/2010/main" val="59394867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158061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Currently student can borrow for fees and maintenance and then pay back 9% of their income above £21,000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loan not paid back within 30 years then written off (part of government subsidy for HE)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ICL in England ensures for students that: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upfront costs for low income students and all students can get ICL maintenance loans for living costs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Those graduates who do best in </a:t>
            </a:r>
            <a:r>
              <a:rPr lang="en-US" altLang="en-US" dirty="0" err="1">
                <a:ea typeface="ＭＳ Ｐゴシック" panose="020B0600070205080204" pitchFamily="34" charset="-128"/>
              </a:rPr>
              <a:t>labour</a:t>
            </a:r>
            <a:r>
              <a:rPr lang="en-US" altLang="en-US" dirty="0">
                <a:ea typeface="ＭＳ Ｐゴシック" panose="020B0600070205080204" pitchFamily="34" charset="-128"/>
              </a:rPr>
              <a:t> market, pay off their loan in full, pay more than the cost of the loan to the government </a:t>
            </a:r>
            <a:r>
              <a:rPr lang="en-US" altLang="en-US" dirty="0" err="1">
                <a:ea typeface="ＭＳ Ｐゴシック" panose="020B0600070205080204" pitchFamily="34" charset="-128"/>
              </a:rPr>
              <a:t>cf</a:t>
            </a:r>
            <a:r>
              <a:rPr lang="en-US" altLang="en-US" dirty="0">
                <a:ea typeface="ＭＳ Ｐゴシック" panose="020B0600070205080204" pitchFamily="34" charset="-128"/>
              </a:rPr>
              <a:t> those who do badly who receive a subsidy (consumption smoothing and insurance)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</p:spTree>
    <p:extLst>
      <p:ext uri="{BB962C8B-B14F-4D97-AF65-F5344CB8AC3E}">
        <p14:creationId xmlns:p14="http://schemas.microsoft.com/office/powerpoint/2010/main" val="51243162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Got a lot right but recent reforms have got crucial things wrong – taken ICLs too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3728713"/>
          </a:xfrm>
        </p:spPr>
        <p:txBody>
          <a:bodyPr/>
          <a:lstStyle/>
          <a:p>
            <a:r>
              <a:rPr lang="en-GB" dirty="0"/>
              <a:t>UK system is way too complex and not well understood</a:t>
            </a:r>
          </a:p>
          <a:p>
            <a:pPr lvl="1"/>
            <a:r>
              <a:rPr lang="en-GB" dirty="0"/>
              <a:t>High interest rates that apply during HE, don’t apply below first earnings threshold and then fully operate above £42,000</a:t>
            </a:r>
          </a:p>
          <a:p>
            <a:pPr lvl="1"/>
            <a:r>
              <a:rPr lang="en-GB" dirty="0"/>
              <a:t>Bad publicity over ‘usurious’ interest rates</a:t>
            </a:r>
          </a:p>
          <a:p>
            <a:r>
              <a:rPr lang="en-GB" dirty="0"/>
              <a:t>Debt is highest for poor earning graduates</a:t>
            </a:r>
          </a:p>
          <a:p>
            <a:pPr lvl="1"/>
            <a:r>
              <a:rPr lang="en-GB" dirty="0"/>
              <a:t>Due to abolition of grants  and replacement with ICLs that was done for government accounting reasons (reduced deficit spending)  rather than cost saving reasons</a:t>
            </a:r>
          </a:p>
          <a:p>
            <a:pPr lvl="1"/>
            <a:r>
              <a:rPr lang="en-GB" dirty="0"/>
              <a:t>Again generated bad publicity (coupled with abolishing bursaries for nursing students)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</p:spTree>
    <p:extLst>
      <p:ext uri="{BB962C8B-B14F-4D97-AF65-F5344CB8AC3E}">
        <p14:creationId xmlns:p14="http://schemas.microsoft.com/office/powerpoint/2010/main" val="2338476842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participation on poor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2737673"/>
          </a:xfrm>
        </p:spPr>
        <p:txBody>
          <a:bodyPr/>
          <a:lstStyle/>
          <a:p>
            <a:r>
              <a:rPr lang="en-GB" sz="2400" dirty="0"/>
              <a:t>Poor students have had biggest increase in proportionate terms of any group since introduction of ICLs as no upfront cost and more places available (</a:t>
            </a:r>
            <a:r>
              <a:rPr lang="en-GB" sz="2400" dirty="0" err="1"/>
              <a:t>cf</a:t>
            </a:r>
            <a:r>
              <a:rPr lang="en-GB" sz="2400" dirty="0"/>
              <a:t> with ‘free HE’)</a:t>
            </a:r>
          </a:p>
          <a:p>
            <a:pPr lvl="1"/>
            <a:r>
              <a:rPr lang="en-GB" sz="2200" dirty="0"/>
              <a:t>Gap in participation between poorest and richest has slightly narrowed</a:t>
            </a:r>
          </a:p>
          <a:p>
            <a:pPr lvl="1"/>
            <a:r>
              <a:rPr lang="en-GB" sz="2200" dirty="0"/>
              <a:t>Latest reforms may change this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</p:spTree>
    <p:extLst>
      <p:ext uri="{BB962C8B-B14F-4D97-AF65-F5344CB8AC3E}">
        <p14:creationId xmlns:p14="http://schemas.microsoft.com/office/powerpoint/2010/main" val="1906158755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participation by quintiles of advantage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845425"/>
              </p:ext>
            </p:extLst>
          </p:nvPr>
        </p:nvGraphicFramePr>
        <p:xfrm>
          <a:off x="395536" y="1600200"/>
          <a:ext cx="8062664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63719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i="1" dirty="0"/>
              <a:t>UCAS End of Cycle Report 2014</a:t>
            </a:r>
            <a:r>
              <a:rPr lang="en-GB" sz="1400" dirty="0"/>
              <a:t>, Figure 74 (2006 onwards) and 2013 Report Figure 56 (2004-5, adjusted by ratio of 2006 figures in 2014 report to those in 2013 report). </a:t>
            </a:r>
          </a:p>
          <a:p>
            <a:r>
              <a:rPr lang="en-GB" sz="1400" i="1" dirty="0"/>
              <a:t> </a:t>
            </a:r>
            <a:endParaRPr lang="en-GB" sz="1400" dirty="0"/>
          </a:p>
          <a:p>
            <a:r>
              <a:rPr lang="en-GB" sz="1400" dirty="0"/>
              <a:t>Note: Q1 is the most disadvantaged group, Q5 is the least disadvantaged.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4914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94848" cy="990600"/>
          </a:xfrm>
        </p:spPr>
        <p:txBody>
          <a:bodyPr/>
          <a:lstStyle/>
          <a:p>
            <a:pPr algn="ctr"/>
            <a:r>
              <a:rPr lang="en-GB" dirty="0"/>
              <a:t>Impact on funding per student at HE (per degree)?</a:t>
            </a:r>
            <a:br>
              <a:rPr lang="en-GB" dirty="0"/>
            </a:br>
            <a:r>
              <a:rPr lang="en-GB" dirty="0"/>
              <a:t>(£2017)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© Institute for Fiscal Studies  </a:t>
            </a:r>
            <a:endParaRPr lang="en-GB" baseline="-2500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67467216"/>
              </p:ext>
            </p:extLst>
          </p:nvPr>
        </p:nvGraphicFramePr>
        <p:xfrm>
          <a:off x="609600" y="1484784"/>
          <a:ext cx="7778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522891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White presentation">
  <a:themeElements>
    <a:clrScheme name="IFA Green">
      <a:dk1>
        <a:srgbClr val="003306"/>
      </a:dk1>
      <a:lt1>
        <a:srgbClr val="FFFFFF"/>
      </a:lt1>
      <a:dk2>
        <a:srgbClr val="187A2E"/>
      </a:dk2>
      <a:lt2>
        <a:srgbClr val="65A434"/>
      </a:lt2>
      <a:accent1>
        <a:srgbClr val="66CCFF"/>
      </a:accent1>
      <a:accent2>
        <a:srgbClr val="CC99FF"/>
      </a:accent2>
      <a:accent3>
        <a:srgbClr val="CCCC00"/>
      </a:accent3>
      <a:accent4>
        <a:srgbClr val="FFCC66"/>
      </a:accent4>
      <a:accent5>
        <a:srgbClr val="00CC66"/>
      </a:accent5>
      <a:accent6>
        <a:srgbClr val="DA5754"/>
      </a:accent6>
      <a:hlink>
        <a:srgbClr val="FFFFFF"/>
      </a:hlink>
      <a:folHlink>
        <a:srgbClr val="99AEBC"/>
      </a:folHlink>
    </a:clrScheme>
    <a:fontScheme name="Office Theme">
      <a:majorFont>
        <a:latin typeface="Cisalpin LT Std"/>
        <a:ea typeface=""/>
        <a:cs typeface=""/>
      </a:majorFont>
      <a:minorFont>
        <a:latin typeface="Cisalpin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87299"/>
        </a:dk1>
        <a:lt1>
          <a:srgbClr val="FFFFFF"/>
        </a:lt1>
        <a:dk2>
          <a:srgbClr val="187A2E"/>
        </a:dk2>
        <a:lt2>
          <a:srgbClr val="99AEBC"/>
        </a:lt2>
        <a:accent1>
          <a:srgbClr val="FFCF67"/>
        </a:accent1>
        <a:accent2>
          <a:srgbClr val="5FDAE6"/>
        </a:accent2>
        <a:accent3>
          <a:srgbClr val="FFFFFF"/>
        </a:accent3>
        <a:accent4>
          <a:srgbClr val="4A6082"/>
        </a:accent4>
        <a:accent5>
          <a:srgbClr val="FFE4B8"/>
        </a:accent5>
        <a:accent6>
          <a:srgbClr val="55C5D0"/>
        </a:accent6>
        <a:hlink>
          <a:srgbClr val="CDDD1C"/>
        </a:hlink>
        <a:folHlink>
          <a:srgbClr val="54DA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presentation</Template>
  <TotalTime>199141</TotalTime>
  <Words>719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Cisalpin LT Std</vt:lpstr>
      <vt:lpstr>Arial</vt:lpstr>
      <vt:lpstr>ＭＳ Ｐゴシック</vt:lpstr>
      <vt:lpstr>White presentation</vt:lpstr>
      <vt:lpstr>HE finance in England: what we have learnt from Australia?</vt:lpstr>
      <vt:lpstr>Young full-time HE participation in Great Britain has risen dramatically over the last 50 years</vt:lpstr>
      <vt:lpstr>Challenge for UK government: how to fund expansion in a fair way?</vt:lpstr>
      <vt:lpstr>Solution: Income Contingent Loans (ICLs) – the Bruce solution</vt:lpstr>
      <vt:lpstr>Current system</vt:lpstr>
      <vt:lpstr>Got a lot right but recent reforms have got crucial things wrong – taken ICLs too far?</vt:lpstr>
      <vt:lpstr>Impact of participation on poor students?</vt:lpstr>
      <vt:lpstr>HE participation by quintiles of advantage</vt:lpstr>
      <vt:lpstr>Impact on funding per student at HE (per degree)? (£2017)</vt:lpstr>
      <vt:lpstr>ICLs in England</vt:lpstr>
    </vt:vector>
  </TitlesOfParts>
  <Company>Institute for Fiscal Studies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public expenditure and distributional implications of reforming student loans and grants</dc:title>
  <dc:creator>gill_w</dc:creator>
  <cp:lastModifiedBy>Dearden, Lorraine</cp:lastModifiedBy>
  <cp:revision>17114</cp:revision>
  <cp:lastPrinted>2008-10-22T11:50:52Z</cp:lastPrinted>
  <dcterms:created xsi:type="dcterms:W3CDTF">2010-01-21T14:21:56Z</dcterms:created>
  <dcterms:modified xsi:type="dcterms:W3CDTF">2017-09-11T11:39:44Z</dcterms:modified>
</cp:coreProperties>
</file>