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Bebas Neue"/>
      <p:regular r:id="rId18"/>
    </p:embeddedFont>
    <p:embeddedFont>
      <p:font typeface="Gill Sans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ill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GillSans-regular.fntdata"/><Relationship Id="rId18" Type="http://schemas.openxmlformats.org/officeDocument/2006/relationships/font" Target="fonts/BebasNeu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Rox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9eb56606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9eb56606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4834b0848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4834b0848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1dfa0cfd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1dfa0cfd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2412375e6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e2412375e6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Slide design by </a:t>
            </a:r>
            <a:r>
              <a:rPr lang="de"/>
              <a:t>Diese Präsentation Vorlage wurde von Slidesgo erstellt, inklusive Icons von Flaticon und Infografiken &amp; Bilder von Freepik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50">
                <a:solidFill>
                  <a:srgbClr val="5F6368"/>
                </a:solidFill>
                <a:highlight>
                  <a:srgbClr val="FFFFFF"/>
                </a:highlight>
              </a:rPr>
              <a:t>Bitte lösche diese Folie nicht</a:t>
            </a:r>
            <a:r>
              <a:rPr lang="de" sz="1050">
                <a:solidFill>
                  <a:srgbClr val="4D5156"/>
                </a:solidFill>
                <a:highlight>
                  <a:srgbClr val="FFFFFF"/>
                </a:highlight>
              </a:rPr>
              <a:t>, </a:t>
            </a:r>
            <a:r>
              <a:rPr lang="de" sz="1050">
                <a:solidFill>
                  <a:srgbClr val="5F6368"/>
                </a:solidFill>
                <a:highlight>
                  <a:srgbClr val="FFFFFF"/>
                </a:highlight>
              </a:rPr>
              <a:t>es sei denn du bist ein Premium Nutzer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9eb56606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9eb56606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Rox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1dfa0cfd7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e1dfa0cfd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Ju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24539748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24539748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6B6B6B"/>
                </a:solidFill>
                <a:highlight>
                  <a:srgbClr val="FFFFFF"/>
                </a:highlight>
              </a:rPr>
              <a:t>Ju</a:t>
            </a:r>
            <a:endParaRPr sz="1200">
              <a:solidFill>
                <a:srgbClr val="6B6B6B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7a263ccd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7a263ccd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Jhu + Rox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9eb56606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9eb56606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Jhu+ Rox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4651cd4cf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4651cd4cf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/>
              <a:t>Rox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ab469e10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ab469e10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46f64eacb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46f64eacb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853175" y="1238850"/>
            <a:ext cx="5534700" cy="17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853175" y="3723750"/>
            <a:ext cx="4359000" cy="4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/>
          <p:nvPr>
            <p:ph idx="1" type="subTitle"/>
          </p:nvPr>
        </p:nvSpPr>
        <p:spPr>
          <a:xfrm>
            <a:off x="1685850" y="3069625"/>
            <a:ext cx="57723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720000" y="1742775"/>
            <a:ext cx="2774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13"/>
          <p:cNvSpPr txBox="1"/>
          <p:nvPr>
            <p:ph hasCustomPrompt="1" idx="2" type="title"/>
          </p:nvPr>
        </p:nvSpPr>
        <p:spPr>
          <a:xfrm>
            <a:off x="720000" y="1225800"/>
            <a:ext cx="10218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/>
          <p:nvPr>
            <p:ph idx="1" type="subTitle"/>
          </p:nvPr>
        </p:nvSpPr>
        <p:spPr>
          <a:xfrm>
            <a:off x="720000" y="2253100"/>
            <a:ext cx="2774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title"/>
          </p:nvPr>
        </p:nvSpPr>
        <p:spPr>
          <a:xfrm>
            <a:off x="3906997" y="1742775"/>
            <a:ext cx="2774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13"/>
          <p:cNvSpPr txBox="1"/>
          <p:nvPr>
            <p:ph hasCustomPrompt="1" idx="4" type="title"/>
          </p:nvPr>
        </p:nvSpPr>
        <p:spPr>
          <a:xfrm>
            <a:off x="3906999" y="1225800"/>
            <a:ext cx="10218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/>
          <p:nvPr>
            <p:ph idx="5" type="subTitle"/>
          </p:nvPr>
        </p:nvSpPr>
        <p:spPr>
          <a:xfrm>
            <a:off x="3906997" y="2253100"/>
            <a:ext cx="2774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6" type="title"/>
          </p:nvPr>
        </p:nvSpPr>
        <p:spPr>
          <a:xfrm>
            <a:off x="720000" y="3608375"/>
            <a:ext cx="2774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13"/>
          <p:cNvSpPr txBox="1"/>
          <p:nvPr>
            <p:ph hasCustomPrompt="1" idx="7" type="title"/>
          </p:nvPr>
        </p:nvSpPr>
        <p:spPr>
          <a:xfrm>
            <a:off x="720000" y="3091400"/>
            <a:ext cx="10218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/>
          <p:nvPr>
            <p:ph idx="8" type="subTitle"/>
          </p:nvPr>
        </p:nvSpPr>
        <p:spPr>
          <a:xfrm>
            <a:off x="720000" y="4118700"/>
            <a:ext cx="2774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9" type="title"/>
          </p:nvPr>
        </p:nvSpPr>
        <p:spPr>
          <a:xfrm>
            <a:off x="3906997" y="3608375"/>
            <a:ext cx="2774400" cy="5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1" name="Google Shape;51;p13"/>
          <p:cNvSpPr txBox="1"/>
          <p:nvPr>
            <p:ph hasCustomPrompt="1" idx="13" type="title"/>
          </p:nvPr>
        </p:nvSpPr>
        <p:spPr>
          <a:xfrm>
            <a:off x="3906999" y="3091400"/>
            <a:ext cx="1021800" cy="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/>
          <p:nvPr>
            <p:ph idx="14" type="subTitle"/>
          </p:nvPr>
        </p:nvSpPr>
        <p:spPr>
          <a:xfrm>
            <a:off x="3906997" y="4118700"/>
            <a:ext cx="2774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290025" y="3240300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1458125" y="1416700"/>
            <a:ext cx="62277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" type="subTitle"/>
          </p:nvPr>
        </p:nvSpPr>
        <p:spPr>
          <a:xfrm>
            <a:off x="4208775" y="2126000"/>
            <a:ext cx="3902700" cy="18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type="title"/>
          </p:nvPr>
        </p:nvSpPr>
        <p:spPr>
          <a:xfrm>
            <a:off x="4208775" y="1358500"/>
            <a:ext cx="3902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idx="1" type="subTitle"/>
          </p:nvPr>
        </p:nvSpPr>
        <p:spPr>
          <a:xfrm>
            <a:off x="1290763" y="1478075"/>
            <a:ext cx="290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" name="Google Shape;62;p16"/>
          <p:cNvSpPr txBox="1"/>
          <p:nvPr>
            <p:ph idx="2" type="subTitle"/>
          </p:nvPr>
        </p:nvSpPr>
        <p:spPr>
          <a:xfrm>
            <a:off x="4945638" y="1478075"/>
            <a:ext cx="290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3" type="subTitle"/>
          </p:nvPr>
        </p:nvSpPr>
        <p:spPr>
          <a:xfrm>
            <a:off x="1290763" y="3069550"/>
            <a:ext cx="2907600" cy="11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4" type="subTitle"/>
          </p:nvPr>
        </p:nvSpPr>
        <p:spPr>
          <a:xfrm>
            <a:off x="4945638" y="3069550"/>
            <a:ext cx="2907600" cy="116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hasCustomPrompt="1" idx="5" type="title"/>
          </p:nvPr>
        </p:nvSpPr>
        <p:spPr>
          <a:xfrm>
            <a:off x="1662013" y="2290788"/>
            <a:ext cx="2165100" cy="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" name="Google Shape;67;p16"/>
          <p:cNvSpPr txBox="1"/>
          <p:nvPr>
            <p:ph hasCustomPrompt="1" idx="6" type="title"/>
          </p:nvPr>
        </p:nvSpPr>
        <p:spPr>
          <a:xfrm>
            <a:off x="5316888" y="2290788"/>
            <a:ext cx="2165100" cy="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720000" y="2933638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2" type="title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2" name="Google Shape;72;p17"/>
          <p:cNvSpPr txBox="1"/>
          <p:nvPr>
            <p:ph idx="3" type="subTitle"/>
          </p:nvPr>
        </p:nvSpPr>
        <p:spPr>
          <a:xfrm>
            <a:off x="3403800" y="2933638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4" type="title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4" name="Google Shape;74;p17"/>
          <p:cNvSpPr txBox="1"/>
          <p:nvPr>
            <p:ph idx="5" type="subTitle"/>
          </p:nvPr>
        </p:nvSpPr>
        <p:spPr>
          <a:xfrm>
            <a:off x="6087600" y="2933638"/>
            <a:ext cx="23364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730950" y="242331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8" name="Google Shape;78;p18"/>
          <p:cNvSpPr txBox="1"/>
          <p:nvPr>
            <p:ph idx="1" type="subTitle"/>
          </p:nvPr>
        </p:nvSpPr>
        <p:spPr>
          <a:xfrm>
            <a:off x="730950" y="3009868"/>
            <a:ext cx="2336400" cy="11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2" type="title"/>
          </p:nvPr>
        </p:nvSpPr>
        <p:spPr>
          <a:xfrm>
            <a:off x="3414750" y="158511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0" name="Google Shape;80;p18"/>
          <p:cNvSpPr txBox="1"/>
          <p:nvPr>
            <p:ph idx="3" type="subTitle"/>
          </p:nvPr>
        </p:nvSpPr>
        <p:spPr>
          <a:xfrm>
            <a:off x="3414750" y="2171668"/>
            <a:ext cx="2336400" cy="11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4" type="title"/>
          </p:nvPr>
        </p:nvSpPr>
        <p:spPr>
          <a:xfrm>
            <a:off x="6098550" y="2423313"/>
            <a:ext cx="23364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2" name="Google Shape;82;p18"/>
          <p:cNvSpPr txBox="1"/>
          <p:nvPr>
            <p:ph idx="5" type="subTitle"/>
          </p:nvPr>
        </p:nvSpPr>
        <p:spPr>
          <a:xfrm>
            <a:off x="6098550" y="3009868"/>
            <a:ext cx="2336400" cy="11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6" name="Google Shape;86;p19"/>
          <p:cNvSpPr txBox="1"/>
          <p:nvPr>
            <p:ph idx="1" type="subTitle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2" type="title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8" name="Google Shape;88;p19"/>
          <p:cNvSpPr txBox="1"/>
          <p:nvPr>
            <p:ph idx="3" type="subTitle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4" type="title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0" name="Google Shape;90;p19"/>
          <p:cNvSpPr txBox="1"/>
          <p:nvPr>
            <p:ph idx="5" type="subTitle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6" type="title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2" name="Google Shape;92;p19"/>
          <p:cNvSpPr txBox="1"/>
          <p:nvPr>
            <p:ph idx="7" type="subTitle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8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6" name="Google Shape;96;p20"/>
          <p:cNvSpPr txBox="1"/>
          <p:nvPr>
            <p:ph idx="1" type="subTitle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2" type="title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8" name="Google Shape;98;p20"/>
          <p:cNvSpPr txBox="1"/>
          <p:nvPr>
            <p:ph idx="3" type="subTitle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4" type="title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0" name="Google Shape;100;p20"/>
          <p:cNvSpPr txBox="1"/>
          <p:nvPr>
            <p:ph idx="5" type="subTitle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6" type="title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2" name="Google Shape;102;p20"/>
          <p:cNvSpPr txBox="1"/>
          <p:nvPr>
            <p:ph idx="7" type="subTitle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8" type="title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4" name="Google Shape;104;p20"/>
          <p:cNvSpPr txBox="1"/>
          <p:nvPr>
            <p:ph idx="9" type="subTitle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0"/>
          <p:cNvSpPr txBox="1"/>
          <p:nvPr>
            <p:ph idx="13" type="title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6" name="Google Shape;106;p20"/>
          <p:cNvSpPr txBox="1"/>
          <p:nvPr>
            <p:ph idx="14" type="subTitle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0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2996550" y="118542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2761050" y="3132175"/>
            <a:ext cx="3621900" cy="55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hasCustomPrompt="1" type="title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4" name="Google Shape;124;p28"/>
          <p:cNvSpPr txBox="1"/>
          <p:nvPr>
            <p:ph idx="1" type="subTitle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hasCustomPrompt="1" idx="2" type="title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6" name="Google Shape;126;p28"/>
          <p:cNvSpPr txBox="1"/>
          <p:nvPr>
            <p:ph idx="3" type="subTitle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hasCustomPrompt="1" idx="4" type="title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8" name="Google Shape;128;p28"/>
          <p:cNvSpPr txBox="1"/>
          <p:nvPr>
            <p:ph idx="5" type="subTitle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idx="1" type="subTitle"/>
          </p:nvPr>
        </p:nvSpPr>
        <p:spPr>
          <a:xfrm>
            <a:off x="1290763" y="3141325"/>
            <a:ext cx="290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1" name="Google Shape;131;p29"/>
          <p:cNvSpPr txBox="1"/>
          <p:nvPr>
            <p:ph idx="2" type="subTitle"/>
          </p:nvPr>
        </p:nvSpPr>
        <p:spPr>
          <a:xfrm>
            <a:off x="4945638" y="3141325"/>
            <a:ext cx="290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2" name="Google Shape;132;p29"/>
          <p:cNvSpPr txBox="1"/>
          <p:nvPr>
            <p:ph idx="3" type="subTitle"/>
          </p:nvPr>
        </p:nvSpPr>
        <p:spPr>
          <a:xfrm>
            <a:off x="1290763" y="3679150"/>
            <a:ext cx="290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9"/>
          <p:cNvSpPr txBox="1"/>
          <p:nvPr>
            <p:ph idx="4" type="subTitle"/>
          </p:nvPr>
        </p:nvSpPr>
        <p:spPr>
          <a:xfrm>
            <a:off x="4945638" y="3679150"/>
            <a:ext cx="290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idx="1" type="subTitle"/>
          </p:nvPr>
        </p:nvSpPr>
        <p:spPr>
          <a:xfrm>
            <a:off x="698381" y="3141325"/>
            <a:ext cx="239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2" type="subTitle"/>
          </p:nvPr>
        </p:nvSpPr>
        <p:spPr>
          <a:xfrm>
            <a:off x="3373205" y="3141325"/>
            <a:ext cx="239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8" name="Google Shape;138;p30"/>
          <p:cNvSpPr txBox="1"/>
          <p:nvPr>
            <p:ph idx="3" type="subTitle"/>
          </p:nvPr>
        </p:nvSpPr>
        <p:spPr>
          <a:xfrm>
            <a:off x="698381" y="3679150"/>
            <a:ext cx="239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4" type="subTitle"/>
          </p:nvPr>
        </p:nvSpPr>
        <p:spPr>
          <a:xfrm>
            <a:off x="3373205" y="3679150"/>
            <a:ext cx="239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1" name="Google Shape;141;p30"/>
          <p:cNvSpPr txBox="1"/>
          <p:nvPr>
            <p:ph idx="5" type="subTitle"/>
          </p:nvPr>
        </p:nvSpPr>
        <p:spPr>
          <a:xfrm>
            <a:off x="6048019" y="3141325"/>
            <a:ext cx="239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42" name="Google Shape;142;p30"/>
          <p:cNvSpPr txBox="1"/>
          <p:nvPr>
            <p:ph idx="6" type="subTitle"/>
          </p:nvPr>
        </p:nvSpPr>
        <p:spPr>
          <a:xfrm>
            <a:off x="6048019" y="3679150"/>
            <a:ext cx="23976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20000" y="41242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665700" y="1000075"/>
            <a:ext cx="7758300" cy="37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type="ctrTitle"/>
          </p:nvPr>
        </p:nvSpPr>
        <p:spPr>
          <a:xfrm>
            <a:off x="3958975" y="669825"/>
            <a:ext cx="4284000" cy="9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5" name="Google Shape;145;p31"/>
          <p:cNvSpPr txBox="1"/>
          <p:nvPr>
            <p:ph idx="1" type="subTitle"/>
          </p:nvPr>
        </p:nvSpPr>
        <p:spPr>
          <a:xfrm>
            <a:off x="3949075" y="1704550"/>
            <a:ext cx="4293900" cy="18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46" name="Google Shape;146;p31"/>
          <p:cNvSpPr txBox="1"/>
          <p:nvPr/>
        </p:nvSpPr>
        <p:spPr>
          <a:xfrm>
            <a:off x="3712425" y="3527975"/>
            <a:ext cx="453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CREDITS: Diese Präsentationsvorlage wurde von 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 </a:t>
            </a:r>
            <a:r>
              <a:rPr lang="de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erstellt, inklusive Icons von 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de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und Infografiken &amp; Bilder von 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 </a:t>
            </a:r>
            <a:endParaRPr sz="1200">
              <a:solidFill>
                <a:schemeClr val="dk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idx="1" type="subTitle"/>
          </p:nvPr>
        </p:nvSpPr>
        <p:spPr>
          <a:xfrm>
            <a:off x="1151700" y="2303125"/>
            <a:ext cx="290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2" type="subTitle"/>
          </p:nvPr>
        </p:nvSpPr>
        <p:spPr>
          <a:xfrm>
            <a:off x="5084700" y="2303125"/>
            <a:ext cx="290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3" type="subTitle"/>
          </p:nvPr>
        </p:nvSpPr>
        <p:spPr>
          <a:xfrm>
            <a:off x="1040989" y="2917150"/>
            <a:ext cx="3129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4" type="subTitle"/>
          </p:nvPr>
        </p:nvSpPr>
        <p:spPr>
          <a:xfrm>
            <a:off x="4974011" y="2917150"/>
            <a:ext cx="3129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720000" y="978425"/>
            <a:ext cx="3644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720000" y="1685875"/>
            <a:ext cx="4657200" cy="26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1388100" y="13833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" name="Google Shape;33;p9"/>
          <p:cNvSpPr txBox="1"/>
          <p:nvPr>
            <p:ph idx="1" type="subTitle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/>
          <p:nvPr>
            <p:ph type="title"/>
          </p:nvPr>
        </p:nvSpPr>
        <p:spPr>
          <a:xfrm>
            <a:off x="643800" y="451346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37.jpg"/><Relationship Id="rId7" Type="http://schemas.openxmlformats.org/officeDocument/2006/relationships/image" Target="../media/image38.png"/><Relationship Id="rId8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/>
          <p:nvPr>
            <p:ph type="ctrTitle"/>
          </p:nvPr>
        </p:nvSpPr>
        <p:spPr>
          <a:xfrm>
            <a:off x="681050" y="829275"/>
            <a:ext cx="5958000" cy="21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900">
                <a:solidFill>
                  <a:srgbClr val="1A1A1A"/>
                </a:solidFill>
                <a:latin typeface="Gill Sans"/>
                <a:ea typeface="Gill Sans"/>
                <a:cs typeface="Gill Sans"/>
                <a:sym typeface="Gill Sans"/>
              </a:rPr>
              <a:t>Facing the traps of decolonial critiques and opening up for other ways of existing inside/outside/beyond academia</a:t>
            </a:r>
            <a:endParaRPr sz="4300"/>
          </a:p>
        </p:txBody>
      </p:sp>
      <p:sp>
        <p:nvSpPr>
          <p:cNvPr id="154" name="Google Shape;154;p34"/>
          <p:cNvSpPr txBox="1"/>
          <p:nvPr>
            <p:ph idx="1" type="subTitle"/>
          </p:nvPr>
        </p:nvSpPr>
        <p:spPr>
          <a:xfrm>
            <a:off x="875500" y="3787850"/>
            <a:ext cx="5257800" cy="110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1A1A1A"/>
                </a:solidFill>
                <a:latin typeface="Gill Sans"/>
                <a:ea typeface="Gill Sans"/>
                <a:cs typeface="Gill Sans"/>
                <a:sym typeface="Gill Sans"/>
              </a:rPr>
              <a:t>Center for Global Higher Education Conference</a:t>
            </a:r>
            <a:endParaRPr sz="1800">
              <a:solidFill>
                <a:srgbClr val="1A1A1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>
                <a:solidFill>
                  <a:srgbClr val="1A1A1A"/>
                </a:solidFill>
                <a:latin typeface="Gill Sans"/>
                <a:ea typeface="Gill Sans"/>
                <a:cs typeface="Gill Sans"/>
                <a:sym typeface="Gill Sans"/>
              </a:rPr>
              <a:t>April 4th, 2025</a:t>
            </a:r>
            <a:endParaRPr sz="1800">
              <a:solidFill>
                <a:srgbClr val="1A1A1A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3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525" y="0"/>
            <a:ext cx="38249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/>
          <p:nvPr>
            <p:ph type="title"/>
          </p:nvPr>
        </p:nvSpPr>
        <p:spPr>
          <a:xfrm>
            <a:off x="2290025" y="3240300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4"/>
          <p:cNvSpPr txBox="1"/>
          <p:nvPr>
            <p:ph idx="1" type="subTitle"/>
          </p:nvPr>
        </p:nvSpPr>
        <p:spPr>
          <a:xfrm>
            <a:off x="1458125" y="1416700"/>
            <a:ext cx="62277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44" title="Screenshot 2025-04-04 alle 10.26.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576" y="694425"/>
            <a:ext cx="6660525" cy="37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5"/>
          <p:cNvSpPr txBox="1"/>
          <p:nvPr/>
        </p:nvSpPr>
        <p:spPr>
          <a:xfrm>
            <a:off x="4746250" y="1335400"/>
            <a:ext cx="2226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e" sz="3100">
                <a:latin typeface="Spartan"/>
                <a:ea typeface="Spartan"/>
                <a:cs typeface="Spartan"/>
                <a:sym typeface="Spartan"/>
              </a:rPr>
              <a:t>شكرًا</a:t>
            </a:r>
            <a:endParaRPr sz="31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latin typeface="Spartan"/>
                <a:ea typeface="Spartan"/>
                <a:cs typeface="Spartan"/>
                <a:sym typeface="Spartan"/>
              </a:rPr>
              <a:t>Obrigada!</a:t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latin typeface="Spartan"/>
                <a:ea typeface="Spartan"/>
                <a:cs typeface="Spartan"/>
                <a:sym typeface="Spartan"/>
              </a:rPr>
              <a:t>Grazie</a:t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latin typeface="Spartan"/>
                <a:ea typeface="Spartan"/>
                <a:cs typeface="Spartan"/>
                <a:sym typeface="Spartan"/>
              </a:rPr>
              <a:t>Gracias</a:t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 sz="2500">
                <a:latin typeface="Spartan"/>
                <a:ea typeface="Spartan"/>
                <a:cs typeface="Spartan"/>
                <a:sym typeface="Spartan"/>
              </a:rPr>
              <a:t>Thank you</a:t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/>
          <p:nvPr/>
        </p:nvSpPr>
        <p:spPr>
          <a:xfrm>
            <a:off x="5242975" y="4067641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de" sz="1200">
                <a:solidFill>
                  <a:srgbClr val="434343"/>
                </a:solidFill>
                <a:latin typeface="Spartan"/>
                <a:ea typeface="Spartan"/>
                <a:cs typeface="Spartan"/>
                <a:sym typeface="Spartan"/>
              </a:rPr>
              <a:t>Bitte lösche diese Folie nicht, es sei denn du bist ein Premium Nutzer</a:t>
            </a:r>
            <a:endParaRPr sz="1200">
              <a:solidFill>
                <a:srgbClr val="434343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/>
          <p:nvPr>
            <p:ph idx="4294967295" type="subTitle"/>
          </p:nvPr>
        </p:nvSpPr>
        <p:spPr>
          <a:xfrm>
            <a:off x="2319138" y="1945800"/>
            <a:ext cx="11970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de" sz="1300"/>
              <a:t>Roxana Chiappa</a:t>
            </a:r>
            <a:endParaRPr b="1" sz="1300"/>
          </a:p>
        </p:txBody>
      </p:sp>
      <p:pic>
        <p:nvPicPr>
          <p:cNvPr id="160" name="Google Shape;1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475" y="396675"/>
            <a:ext cx="1580325" cy="15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2175" y="396675"/>
            <a:ext cx="1580325" cy="15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5"/>
          <p:cNvSpPr txBox="1"/>
          <p:nvPr>
            <p:ph idx="4294967295" type="subTitle"/>
          </p:nvPr>
        </p:nvSpPr>
        <p:spPr>
          <a:xfrm>
            <a:off x="6553200" y="1988100"/>
            <a:ext cx="11970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de" sz="1300"/>
              <a:t>Juliana Martinez</a:t>
            </a:r>
            <a:endParaRPr b="1" sz="1300"/>
          </a:p>
        </p:txBody>
      </p:sp>
      <p:pic>
        <p:nvPicPr>
          <p:cNvPr id="163" name="Google Shape;163;p35" title="Jhuliane da Silv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0875" y="398384"/>
            <a:ext cx="1580325" cy="158281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5"/>
          <p:cNvSpPr txBox="1"/>
          <p:nvPr>
            <p:ph idx="4294967295" type="subTitle"/>
          </p:nvPr>
        </p:nvSpPr>
        <p:spPr>
          <a:xfrm>
            <a:off x="4441800" y="1988100"/>
            <a:ext cx="11970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de" sz="1300"/>
              <a:t>Jhuliane da Silva</a:t>
            </a:r>
            <a:endParaRPr b="1" sz="1300"/>
          </a:p>
        </p:txBody>
      </p:sp>
      <p:pic>
        <p:nvPicPr>
          <p:cNvPr id="165" name="Google Shape;165;p35" title="Hiba Ibrahim.jpg"/>
          <p:cNvPicPr preferRelativeResize="0"/>
          <p:nvPr/>
        </p:nvPicPr>
        <p:blipFill rotWithShape="1">
          <a:blip r:embed="rId6">
            <a:alphaModFix/>
          </a:blip>
          <a:srcRect b="0" l="0" r="3456" t="8717"/>
          <a:stretch/>
        </p:blipFill>
        <p:spPr>
          <a:xfrm>
            <a:off x="2209800" y="2743200"/>
            <a:ext cx="1349465" cy="158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5" title="Francesca Helm.png"/>
          <p:cNvPicPr preferRelativeResize="0"/>
          <p:nvPr/>
        </p:nvPicPr>
        <p:blipFill rotWithShape="1">
          <a:blip r:embed="rId7">
            <a:alphaModFix/>
          </a:blip>
          <a:srcRect b="7690" l="4120" r="-4119" t="-7689"/>
          <a:stretch/>
        </p:blipFill>
        <p:spPr>
          <a:xfrm>
            <a:off x="4267200" y="2590800"/>
            <a:ext cx="1523935" cy="176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5"/>
          <p:cNvSpPr txBox="1"/>
          <p:nvPr>
            <p:ph idx="4294967295" type="subTitle"/>
          </p:nvPr>
        </p:nvSpPr>
        <p:spPr>
          <a:xfrm>
            <a:off x="2286000" y="4350300"/>
            <a:ext cx="11970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de" sz="1300"/>
              <a:t>Hiba</a:t>
            </a:r>
            <a:r>
              <a:rPr b="1" lang="de" sz="1300"/>
              <a:t> Ibrahim</a:t>
            </a:r>
            <a:endParaRPr b="1" sz="1300"/>
          </a:p>
        </p:txBody>
      </p:sp>
      <p:sp>
        <p:nvSpPr>
          <p:cNvPr id="168" name="Google Shape;168;p35"/>
          <p:cNvSpPr txBox="1"/>
          <p:nvPr>
            <p:ph idx="4294967295" type="subTitle"/>
          </p:nvPr>
        </p:nvSpPr>
        <p:spPr>
          <a:xfrm>
            <a:off x="4419600" y="4350300"/>
            <a:ext cx="11970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de" sz="1300"/>
              <a:t>Francesca Helm</a:t>
            </a:r>
            <a:endParaRPr b="1" sz="1300"/>
          </a:p>
        </p:txBody>
      </p:sp>
      <p:sp>
        <p:nvSpPr>
          <p:cNvPr id="169" name="Google Shape;169;p35"/>
          <p:cNvSpPr txBox="1"/>
          <p:nvPr>
            <p:ph idx="4294967295" type="subTitle"/>
          </p:nvPr>
        </p:nvSpPr>
        <p:spPr>
          <a:xfrm>
            <a:off x="6553200" y="4274100"/>
            <a:ext cx="11970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de" sz="1300"/>
              <a:t>Francesca Dell’Olio</a:t>
            </a:r>
            <a:endParaRPr b="1" sz="1300"/>
          </a:p>
        </p:txBody>
      </p:sp>
      <p:pic>
        <p:nvPicPr>
          <p:cNvPr id="170" name="Google Shape;170;p35" title="Francesca Dell'Olio.jpg"/>
          <p:cNvPicPr preferRelativeResize="0"/>
          <p:nvPr/>
        </p:nvPicPr>
        <p:blipFill rotWithShape="1">
          <a:blip r:embed="rId8">
            <a:alphaModFix/>
          </a:blip>
          <a:srcRect b="-20507" l="256189" r="-290742" t="-3178"/>
          <a:stretch/>
        </p:blipFill>
        <p:spPr>
          <a:xfrm>
            <a:off x="8352975" y="302575"/>
            <a:ext cx="2143125" cy="26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5" title="Francesca Dell'Olio.jpg"/>
          <p:cNvPicPr preferRelativeResize="0"/>
          <p:nvPr/>
        </p:nvPicPr>
        <p:blipFill rotWithShape="1">
          <a:blip r:embed="rId8">
            <a:alphaModFix/>
          </a:blip>
          <a:srcRect b="29083" l="2830" r="2821" t="0"/>
          <a:stretch/>
        </p:blipFill>
        <p:spPr>
          <a:xfrm>
            <a:off x="6304875" y="2743200"/>
            <a:ext cx="1580325" cy="158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/>
          <p:nvPr>
            <p:ph type="title"/>
          </p:nvPr>
        </p:nvSpPr>
        <p:spPr>
          <a:xfrm>
            <a:off x="2080400" y="2514175"/>
            <a:ext cx="6094800" cy="20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do we mean by decolonial work and how are we connected to it?</a:t>
            </a:r>
            <a:endParaRPr sz="3000"/>
          </a:p>
        </p:txBody>
      </p:sp>
      <p:sp>
        <p:nvSpPr>
          <p:cNvPr id="177" name="Google Shape;177;p36"/>
          <p:cNvSpPr txBox="1"/>
          <p:nvPr>
            <p:ph idx="2" type="title"/>
          </p:nvPr>
        </p:nvSpPr>
        <p:spPr>
          <a:xfrm>
            <a:off x="2920350" y="118542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01</a:t>
            </a:r>
            <a:endParaRPr/>
          </a:p>
        </p:txBody>
      </p:sp>
      <p:sp>
        <p:nvSpPr>
          <p:cNvPr id="178" name="Google Shape;178;p36"/>
          <p:cNvSpPr/>
          <p:nvPr/>
        </p:nvSpPr>
        <p:spPr>
          <a:xfrm>
            <a:off x="3771900" y="814400"/>
            <a:ext cx="1528800" cy="1485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/>
          <p:nvPr>
            <p:ph type="title"/>
          </p:nvPr>
        </p:nvSpPr>
        <p:spPr>
          <a:xfrm>
            <a:off x="643800" y="521225"/>
            <a:ext cx="3644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/>
              <a:t>Abya Yala</a:t>
            </a:r>
            <a:endParaRPr b="1"/>
          </a:p>
        </p:txBody>
      </p:sp>
      <p:pic>
        <p:nvPicPr>
          <p:cNvPr id="184" name="Google Shape;1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225" y="1243025"/>
            <a:ext cx="2926974" cy="292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5300" y="1943724"/>
            <a:ext cx="4405299" cy="272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/>
          <p:nvPr>
            <p:ph type="title"/>
          </p:nvPr>
        </p:nvSpPr>
        <p:spPr>
          <a:xfrm>
            <a:off x="2080400" y="2514175"/>
            <a:ext cx="6094800" cy="20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Why are we engaging with the idea of trampas (traps)?</a:t>
            </a:r>
            <a:endParaRPr sz="30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What do we mean?</a:t>
            </a:r>
            <a:endParaRPr sz="30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1" name="Google Shape;191;p38"/>
          <p:cNvSpPr txBox="1"/>
          <p:nvPr>
            <p:ph idx="2" type="title"/>
          </p:nvPr>
        </p:nvSpPr>
        <p:spPr>
          <a:xfrm>
            <a:off x="2920350" y="118542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02</a:t>
            </a:r>
            <a:endParaRPr/>
          </a:p>
        </p:txBody>
      </p:sp>
      <p:sp>
        <p:nvSpPr>
          <p:cNvPr id="192" name="Google Shape;192;p38"/>
          <p:cNvSpPr/>
          <p:nvPr/>
        </p:nvSpPr>
        <p:spPr>
          <a:xfrm>
            <a:off x="3731400" y="803950"/>
            <a:ext cx="1528800" cy="1485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The </a:t>
            </a:r>
            <a:r>
              <a:rPr i="1" lang="de"/>
              <a:t>trampas</a:t>
            </a:r>
            <a:endParaRPr i="1"/>
          </a:p>
        </p:txBody>
      </p:sp>
      <p:pic>
        <p:nvPicPr>
          <p:cNvPr id="198" name="Google Shape;198;p39" title="WhatsApp Image 2025-04-01 at 4.25.07 PM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17" y="1028701"/>
            <a:ext cx="2978783" cy="392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9"/>
          <p:cNvSpPr txBox="1"/>
          <p:nvPr>
            <p:ph idx="4" type="subTitle"/>
          </p:nvPr>
        </p:nvSpPr>
        <p:spPr>
          <a:xfrm>
            <a:off x="4414800" y="1524000"/>
            <a:ext cx="3129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800"/>
              <a:t>#1</a:t>
            </a:r>
            <a:r>
              <a:rPr lang="de"/>
              <a:t>  South-South IHE projects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9"/>
          <p:cNvSpPr txBox="1"/>
          <p:nvPr>
            <p:ph idx="4" type="subTitle"/>
          </p:nvPr>
        </p:nvSpPr>
        <p:spPr>
          <a:xfrm>
            <a:off x="4419600" y="2514600"/>
            <a:ext cx="44196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800"/>
              <a:t>#2</a:t>
            </a:r>
            <a:r>
              <a:rPr lang="de"/>
              <a:t> Policies and projects that intentionally seek to address and question colonial legacies</a:t>
            </a:r>
            <a:endParaRPr/>
          </a:p>
        </p:txBody>
      </p:sp>
      <p:sp>
        <p:nvSpPr>
          <p:cNvPr id="201" name="Google Shape;201;p39"/>
          <p:cNvSpPr txBox="1"/>
          <p:nvPr>
            <p:ph idx="4" type="subTitle"/>
          </p:nvPr>
        </p:nvSpPr>
        <p:spPr>
          <a:xfrm>
            <a:off x="4419600" y="3782400"/>
            <a:ext cx="4343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800"/>
              <a:t>#3</a:t>
            </a:r>
            <a:r>
              <a:rPr lang="de"/>
              <a:t> Teaching and researching committed to decolonial intentions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/>
          <p:nvPr>
            <p:ph type="title"/>
          </p:nvPr>
        </p:nvSpPr>
        <p:spPr>
          <a:xfrm>
            <a:off x="1600200" y="2362200"/>
            <a:ext cx="6094800" cy="20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 invitation</a:t>
            </a:r>
            <a:endParaRPr sz="33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07" name="Google Shape;207;p40"/>
          <p:cNvSpPr txBox="1"/>
          <p:nvPr>
            <p:ph idx="2" type="title"/>
          </p:nvPr>
        </p:nvSpPr>
        <p:spPr>
          <a:xfrm>
            <a:off x="2920350" y="1185425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03</a:t>
            </a:r>
            <a:endParaRPr/>
          </a:p>
        </p:txBody>
      </p:sp>
      <p:sp>
        <p:nvSpPr>
          <p:cNvPr id="208" name="Google Shape;208;p40"/>
          <p:cNvSpPr/>
          <p:nvPr/>
        </p:nvSpPr>
        <p:spPr>
          <a:xfrm>
            <a:off x="3731400" y="863375"/>
            <a:ext cx="1528800" cy="1485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/>
          <p:nvPr>
            <p:ph idx="4294967295" type="subTitle"/>
          </p:nvPr>
        </p:nvSpPr>
        <p:spPr>
          <a:xfrm>
            <a:off x="695100" y="532000"/>
            <a:ext cx="4053000" cy="5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Some questions</a:t>
            </a:r>
            <a:endParaRPr sz="23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4" name="Google Shape;214;p41"/>
          <p:cNvSpPr txBox="1"/>
          <p:nvPr/>
        </p:nvSpPr>
        <p:spPr>
          <a:xfrm>
            <a:off x="1139525" y="1238850"/>
            <a:ext cx="6617700" cy="3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ill Sans"/>
              <a:buChar char="-"/>
            </a:pPr>
            <a:r>
              <a:rPr lang="de" sz="2000">
                <a:latin typeface="Gill Sans"/>
                <a:ea typeface="Gill Sans"/>
                <a:cs typeface="Gill Sans"/>
                <a:sym typeface="Gill Sans"/>
              </a:rPr>
              <a:t>How do we understand decolonial work in our context?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ill Sans"/>
              <a:buChar char="-"/>
            </a:pPr>
            <a:r>
              <a:rPr lang="de" sz="2000">
                <a:latin typeface="Gill Sans"/>
                <a:ea typeface="Gill Sans"/>
                <a:cs typeface="Gill Sans"/>
                <a:sym typeface="Gill Sans"/>
              </a:rPr>
              <a:t>What are the projects with which we are engaging that go beyond the critique of coloniality inside and outside of academia?</a:t>
            </a:r>
            <a:endParaRPr sz="20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Gill Sans"/>
              <a:ea typeface="Gill Sans"/>
              <a:cs typeface="Gill Sans"/>
              <a:sym typeface="Gill Sans"/>
            </a:endParaRPr>
          </a:p>
          <a:p>
            <a:pPr indent="-355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Gill Sans"/>
              <a:buChar char="-"/>
            </a:pPr>
            <a:r>
              <a:rPr lang="de" sz="2000">
                <a:latin typeface="Gill Sans"/>
                <a:ea typeface="Gill Sans"/>
                <a:cs typeface="Gill Sans"/>
                <a:sym typeface="Gill Sans"/>
              </a:rPr>
              <a:t>How do we see ourselves going beyond those traps?</a:t>
            </a:r>
            <a:endParaRPr b="1" sz="20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/>
          <p:nvPr>
            <p:ph type="title"/>
          </p:nvPr>
        </p:nvSpPr>
        <p:spPr>
          <a:xfrm>
            <a:off x="1525200" y="2124000"/>
            <a:ext cx="6094800" cy="206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And you? </a:t>
            </a:r>
            <a:endParaRPr sz="30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Broadening the dialogue</a:t>
            </a:r>
            <a:endParaRPr sz="30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20" name="Google Shape;220;p42"/>
          <p:cNvSpPr txBox="1"/>
          <p:nvPr>
            <p:ph idx="2" type="title"/>
          </p:nvPr>
        </p:nvSpPr>
        <p:spPr>
          <a:xfrm>
            <a:off x="2996550" y="1160250"/>
            <a:ext cx="3150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04</a:t>
            </a:r>
            <a:endParaRPr/>
          </a:p>
        </p:txBody>
      </p:sp>
      <p:sp>
        <p:nvSpPr>
          <p:cNvPr id="221" name="Google Shape;221;p42"/>
          <p:cNvSpPr/>
          <p:nvPr/>
        </p:nvSpPr>
        <p:spPr>
          <a:xfrm>
            <a:off x="3810000" y="838200"/>
            <a:ext cx="1528800" cy="14859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nimalistische Ästhetik Marketingkampagne by Slidesgo">
  <a:themeElements>
    <a:clrScheme name="Simple Light">
      <a:dk1>
        <a:srgbClr val="423C2D"/>
      </a:dk1>
      <a:lt1>
        <a:srgbClr val="FFFFFF"/>
      </a:lt1>
      <a:dk2>
        <a:srgbClr val="423C2D"/>
      </a:dk2>
      <a:lt2>
        <a:srgbClr val="EEEEEE"/>
      </a:lt2>
      <a:accent1>
        <a:srgbClr val="A8B837"/>
      </a:accent1>
      <a:accent2>
        <a:srgbClr val="D99120"/>
      </a:accent2>
      <a:accent3>
        <a:srgbClr val="CCBB4D"/>
      </a:accent3>
      <a:accent4>
        <a:srgbClr val="CEA657"/>
      </a:accent4>
      <a:accent5>
        <a:srgbClr val="95652D"/>
      </a:accent5>
      <a:accent6>
        <a:srgbClr val="FFFFFF"/>
      </a:accent6>
      <a:hlink>
        <a:srgbClr val="423C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